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2"/>
  </p:notesMasterIdLst>
  <p:sldIdLst>
    <p:sldId id="257" r:id="rId2"/>
    <p:sldId id="338" r:id="rId3"/>
    <p:sldId id="399" r:id="rId4"/>
    <p:sldId id="347" r:id="rId5"/>
    <p:sldId id="411" r:id="rId6"/>
    <p:sldId id="609" r:id="rId7"/>
    <p:sldId id="691" r:id="rId8"/>
    <p:sldId id="616" r:id="rId9"/>
    <p:sldId id="606" r:id="rId10"/>
    <p:sldId id="615" r:id="rId11"/>
    <p:sldId id="620" r:id="rId12"/>
    <p:sldId id="621" r:id="rId13"/>
    <p:sldId id="676" r:id="rId14"/>
    <p:sldId id="694" r:id="rId15"/>
    <p:sldId id="695" r:id="rId16"/>
    <p:sldId id="696" r:id="rId17"/>
    <p:sldId id="677" r:id="rId18"/>
    <p:sldId id="692" r:id="rId19"/>
    <p:sldId id="693" r:id="rId20"/>
    <p:sldId id="613" r:id="rId21"/>
    <p:sldId id="697" r:id="rId22"/>
    <p:sldId id="698" r:id="rId23"/>
    <p:sldId id="623" r:id="rId24"/>
    <p:sldId id="632" r:id="rId25"/>
    <p:sldId id="701" r:id="rId26"/>
    <p:sldId id="633" r:id="rId27"/>
    <p:sldId id="634" r:id="rId28"/>
    <p:sldId id="684" r:id="rId29"/>
    <p:sldId id="686" r:id="rId30"/>
    <p:sldId id="635" r:id="rId31"/>
    <p:sldId id="682" r:id="rId32"/>
    <p:sldId id="636" r:id="rId33"/>
    <p:sldId id="688" r:id="rId34"/>
    <p:sldId id="650" r:id="rId35"/>
    <p:sldId id="700" r:id="rId36"/>
    <p:sldId id="704" r:id="rId37"/>
    <p:sldId id="705" r:id="rId38"/>
    <p:sldId id="706" r:id="rId39"/>
    <p:sldId id="707" r:id="rId40"/>
    <p:sldId id="649" r:id="rId41"/>
    <p:sldId id="672" r:id="rId42"/>
    <p:sldId id="689" r:id="rId43"/>
    <p:sldId id="675" r:id="rId44"/>
    <p:sldId id="702" r:id="rId45"/>
    <p:sldId id="641" r:id="rId46"/>
    <p:sldId id="643" r:id="rId47"/>
    <p:sldId id="713" r:id="rId48"/>
    <p:sldId id="645" r:id="rId49"/>
    <p:sldId id="714" r:id="rId50"/>
    <p:sldId id="646" r:id="rId51"/>
    <p:sldId id="708" r:id="rId52"/>
    <p:sldId id="709" r:id="rId53"/>
    <p:sldId id="710" r:id="rId54"/>
    <p:sldId id="711" r:id="rId55"/>
    <p:sldId id="651" r:id="rId56"/>
    <p:sldId id="560" r:id="rId57"/>
    <p:sldId id="652" r:id="rId58"/>
    <p:sldId id="703" r:id="rId59"/>
    <p:sldId id="658" r:id="rId60"/>
    <p:sldId id="662" r:id="rId61"/>
    <p:sldId id="663" r:id="rId62"/>
    <p:sldId id="664" r:id="rId63"/>
    <p:sldId id="665" r:id="rId64"/>
    <p:sldId id="604" r:id="rId65"/>
    <p:sldId id="666" r:id="rId66"/>
    <p:sldId id="690" r:id="rId67"/>
    <p:sldId id="655" r:id="rId68"/>
    <p:sldId id="624" r:id="rId69"/>
    <p:sldId id="626" r:id="rId70"/>
    <p:sldId id="627" r:id="rId71"/>
    <p:sldId id="628" r:id="rId72"/>
    <p:sldId id="629" r:id="rId73"/>
    <p:sldId id="630" r:id="rId74"/>
    <p:sldId id="631" r:id="rId75"/>
    <p:sldId id="640" r:id="rId76"/>
    <p:sldId id="653" r:id="rId77"/>
    <p:sldId id="654" r:id="rId78"/>
    <p:sldId id="352" r:id="rId79"/>
    <p:sldId id="608" r:id="rId80"/>
    <p:sldId id="353" r:id="rId81"/>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5" autoAdjust="0"/>
    <p:restoredTop sz="80108" autoAdjust="0"/>
  </p:normalViewPr>
  <p:slideViewPr>
    <p:cSldViewPr snapToGrid="0" snapToObjects="1">
      <p:cViewPr varScale="1">
        <p:scale>
          <a:sx n="53" d="100"/>
          <a:sy n="53" d="100"/>
        </p:scale>
        <p:origin x="1664" y="52"/>
      </p:cViewPr>
      <p:guideLst>
        <p:guide orient="horz" pos="2160"/>
        <p:guide pos="2880"/>
      </p:guideLst>
    </p:cSldViewPr>
  </p:slideViewPr>
  <p:outlineViewPr>
    <p:cViewPr>
      <p:scale>
        <a:sx n="25" d="100"/>
        <a:sy n="25" d="100"/>
      </p:scale>
      <p:origin x="0" y="-9420"/>
    </p:cViewPr>
  </p:outlineViewPr>
  <p:notesTextViewPr>
    <p:cViewPr>
      <p:scale>
        <a:sx n="100" d="100"/>
        <a:sy n="100" d="100"/>
      </p:scale>
      <p:origin x="0" y="-232"/>
    </p:cViewPr>
  </p:notesTextViewPr>
  <p:sorterViewPr>
    <p:cViewPr>
      <p:scale>
        <a:sx n="80" d="100"/>
        <a:sy n="80" d="100"/>
      </p:scale>
      <p:origin x="0" y="10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3C1E6-5D74-4552-A89A-B4D5D05F1F1E}" type="doc">
      <dgm:prSet loTypeId="urn:microsoft.com/office/officeart/2005/8/layout/pyramid4" loCatId="relationship" qsTypeId="urn:microsoft.com/office/officeart/2005/8/quickstyle/simple2" qsCatId="simple" csTypeId="urn:microsoft.com/office/officeart/2005/8/colors/colorful5" csCatId="colorful" phldr="1"/>
      <dgm:spPr/>
      <dgm:t>
        <a:bodyPr/>
        <a:lstStyle/>
        <a:p>
          <a:endParaRPr lang="en-US"/>
        </a:p>
      </dgm:t>
    </dgm:pt>
    <dgm:pt modelId="{29DDAC9D-316B-4C7B-ABCF-9CDDE226FA60}">
      <dgm:prSet phldrT="[Text]"/>
      <dgm:spPr/>
      <dgm:t>
        <a:bodyPr/>
        <a:lstStyle/>
        <a:p>
          <a:r>
            <a:rPr lang="pt-PT"/>
            <a:t>O quê</a:t>
          </a:r>
        </a:p>
      </dgm:t>
    </dgm:pt>
    <dgm:pt modelId="{238B80A7-AF55-4246-8C5A-2980D96F32A1}" type="parTrans" cxnId="{9EFBF5C7-0D73-44D0-9378-C0F304925021}">
      <dgm:prSet/>
      <dgm:spPr/>
      <dgm:t>
        <a:bodyPr/>
        <a:lstStyle/>
        <a:p>
          <a:endParaRPr lang="en-US"/>
        </a:p>
      </dgm:t>
    </dgm:pt>
    <dgm:pt modelId="{26A2716D-C799-40FC-AEA5-D29421E78B20}" type="sibTrans" cxnId="{9EFBF5C7-0D73-44D0-9378-C0F304925021}">
      <dgm:prSet/>
      <dgm:spPr/>
      <dgm:t>
        <a:bodyPr/>
        <a:lstStyle/>
        <a:p>
          <a:endParaRPr lang="en-US"/>
        </a:p>
      </dgm:t>
    </dgm:pt>
    <dgm:pt modelId="{C72C7827-2E0A-42F2-B987-BB46BB036693}">
      <dgm:prSet phldrT="[Text]"/>
      <dgm:spPr/>
      <dgm:t>
        <a:bodyPr/>
        <a:lstStyle/>
        <a:p>
          <a:r>
            <a:rPr lang="pt-PT"/>
            <a:t>Como</a:t>
          </a:r>
        </a:p>
      </dgm:t>
    </dgm:pt>
    <dgm:pt modelId="{84F42D16-48FA-43DF-AEA5-E5B413B87251}" type="sibTrans" cxnId="{4BC3E63E-5EF5-47DA-B303-02061877250B}">
      <dgm:prSet/>
      <dgm:spPr/>
      <dgm:t>
        <a:bodyPr/>
        <a:lstStyle/>
        <a:p>
          <a:endParaRPr lang="en-US"/>
        </a:p>
      </dgm:t>
    </dgm:pt>
    <dgm:pt modelId="{BBBD507F-3AF7-4212-9422-6B3E7A005E4B}" type="parTrans" cxnId="{4BC3E63E-5EF5-47DA-B303-02061877250B}">
      <dgm:prSet/>
      <dgm:spPr/>
      <dgm:t>
        <a:bodyPr/>
        <a:lstStyle/>
        <a:p>
          <a:endParaRPr lang="en-US"/>
        </a:p>
      </dgm:t>
    </dgm:pt>
    <dgm:pt modelId="{9ADC1481-C09B-4A28-8C15-9DCCCA00DA4F}">
      <dgm:prSet/>
      <dgm:spPr>
        <a:noFill/>
      </dgm:spPr>
      <dgm:t>
        <a:bodyPr/>
        <a:lstStyle/>
        <a:p>
          <a:endParaRPr lang="en-US"/>
        </a:p>
      </dgm:t>
    </dgm:pt>
    <dgm:pt modelId="{572F61B0-1EA1-47E1-9852-809DA80A8583}" type="parTrans" cxnId="{DC97CE7F-A906-4D90-8B42-20A87DEBD390}">
      <dgm:prSet/>
      <dgm:spPr/>
      <dgm:t>
        <a:bodyPr/>
        <a:lstStyle/>
        <a:p>
          <a:endParaRPr lang="en-US"/>
        </a:p>
      </dgm:t>
    </dgm:pt>
    <dgm:pt modelId="{1215110A-769F-480C-89AC-903B7055C896}" type="sibTrans" cxnId="{DC97CE7F-A906-4D90-8B42-20A87DEBD390}">
      <dgm:prSet/>
      <dgm:spPr/>
      <dgm:t>
        <a:bodyPr/>
        <a:lstStyle/>
        <a:p>
          <a:endParaRPr lang="en-US"/>
        </a:p>
      </dgm:t>
    </dgm:pt>
    <dgm:pt modelId="{691280A5-06E2-4789-91A0-A97F1192911C}">
      <dgm:prSet/>
      <dgm:spPr/>
      <dgm:t>
        <a:bodyPr/>
        <a:lstStyle/>
        <a:p>
          <a:r>
            <a:rPr lang="pt-PT"/>
            <a:t>Porquê</a:t>
          </a:r>
        </a:p>
      </dgm:t>
    </dgm:pt>
    <dgm:pt modelId="{4C7A1457-E148-41A9-85F8-2729B0DBFF37}" type="parTrans" cxnId="{0A9C9CEE-CB02-48BE-856A-930E114DCAEC}">
      <dgm:prSet/>
      <dgm:spPr/>
      <dgm:t>
        <a:bodyPr/>
        <a:lstStyle/>
        <a:p>
          <a:endParaRPr lang="en-US"/>
        </a:p>
      </dgm:t>
    </dgm:pt>
    <dgm:pt modelId="{5C765F2A-10EB-4680-95CE-AC9DD9FC7B21}" type="sibTrans" cxnId="{0A9C9CEE-CB02-48BE-856A-930E114DCAEC}">
      <dgm:prSet/>
      <dgm:spPr/>
      <dgm:t>
        <a:bodyPr/>
        <a:lstStyle/>
        <a:p>
          <a:endParaRPr lang="en-US"/>
        </a:p>
      </dgm:t>
    </dgm:pt>
    <dgm:pt modelId="{7D6F5051-551D-4726-AC5D-C338EFCA307F}" type="pres">
      <dgm:prSet presAssocID="{14F3C1E6-5D74-4552-A89A-B4D5D05F1F1E}" presName="compositeShape" presStyleCnt="0">
        <dgm:presLayoutVars>
          <dgm:chMax val="9"/>
          <dgm:dir/>
          <dgm:resizeHandles val="exact"/>
        </dgm:presLayoutVars>
      </dgm:prSet>
      <dgm:spPr/>
    </dgm:pt>
    <dgm:pt modelId="{92E8219B-143A-4CE9-8545-D29880EA19AC}" type="pres">
      <dgm:prSet presAssocID="{14F3C1E6-5D74-4552-A89A-B4D5D05F1F1E}" presName="triangle1" presStyleLbl="node1" presStyleIdx="0" presStyleCnt="4">
        <dgm:presLayoutVars>
          <dgm:bulletEnabled val="1"/>
        </dgm:presLayoutVars>
      </dgm:prSet>
      <dgm:spPr/>
    </dgm:pt>
    <dgm:pt modelId="{148E8EAF-5F8D-4AA8-9973-67C77FEA76E5}" type="pres">
      <dgm:prSet presAssocID="{14F3C1E6-5D74-4552-A89A-B4D5D05F1F1E}" presName="triangle2" presStyleLbl="node1" presStyleIdx="1" presStyleCnt="4">
        <dgm:presLayoutVars>
          <dgm:bulletEnabled val="1"/>
        </dgm:presLayoutVars>
      </dgm:prSet>
      <dgm:spPr/>
    </dgm:pt>
    <dgm:pt modelId="{79CE265C-2154-4C14-B3D6-D102C0E13F08}" type="pres">
      <dgm:prSet presAssocID="{14F3C1E6-5D74-4552-A89A-B4D5D05F1F1E}" presName="triangle3" presStyleLbl="node1" presStyleIdx="2" presStyleCnt="4">
        <dgm:presLayoutVars>
          <dgm:bulletEnabled val="1"/>
        </dgm:presLayoutVars>
      </dgm:prSet>
      <dgm:spPr/>
    </dgm:pt>
    <dgm:pt modelId="{E1849D5A-7283-4163-92DB-67DCB92A1118}" type="pres">
      <dgm:prSet presAssocID="{14F3C1E6-5D74-4552-A89A-B4D5D05F1F1E}" presName="triangle4" presStyleLbl="node1" presStyleIdx="3" presStyleCnt="4">
        <dgm:presLayoutVars>
          <dgm:bulletEnabled val="1"/>
        </dgm:presLayoutVars>
      </dgm:prSet>
      <dgm:spPr/>
    </dgm:pt>
  </dgm:ptLst>
  <dgm:cxnLst>
    <dgm:cxn modelId="{4BC3E63E-5EF5-47DA-B303-02061877250B}" srcId="{14F3C1E6-5D74-4552-A89A-B4D5D05F1F1E}" destId="{C72C7827-2E0A-42F2-B987-BB46BB036693}" srcOrd="1" destOrd="0" parTransId="{BBBD507F-3AF7-4212-9422-6B3E7A005E4B}" sibTransId="{84F42D16-48FA-43DF-AEA5-E5B413B87251}"/>
    <dgm:cxn modelId="{3CDC6140-6D62-4622-8348-7EC01384BE04}" type="presOf" srcId="{691280A5-06E2-4789-91A0-A97F1192911C}" destId="{E1849D5A-7283-4163-92DB-67DCB92A1118}" srcOrd="0" destOrd="0" presId="urn:microsoft.com/office/officeart/2005/8/layout/pyramid4"/>
    <dgm:cxn modelId="{D690364F-9C63-4655-A86D-63F22AD8230F}" type="presOf" srcId="{C72C7827-2E0A-42F2-B987-BB46BB036693}" destId="{148E8EAF-5F8D-4AA8-9973-67C77FEA76E5}" srcOrd="0" destOrd="0" presId="urn:microsoft.com/office/officeart/2005/8/layout/pyramid4"/>
    <dgm:cxn modelId="{08987E76-C096-451A-935D-39D788A4121B}" type="presOf" srcId="{29DDAC9D-316B-4C7B-ABCF-9CDDE226FA60}" destId="{92E8219B-143A-4CE9-8545-D29880EA19AC}" srcOrd="0" destOrd="0" presId="urn:microsoft.com/office/officeart/2005/8/layout/pyramid4"/>
    <dgm:cxn modelId="{DC97CE7F-A906-4D90-8B42-20A87DEBD390}" srcId="{14F3C1E6-5D74-4552-A89A-B4D5D05F1F1E}" destId="{9ADC1481-C09B-4A28-8C15-9DCCCA00DA4F}" srcOrd="2" destOrd="0" parTransId="{572F61B0-1EA1-47E1-9852-809DA80A8583}" sibTransId="{1215110A-769F-480C-89AC-903B7055C896}"/>
    <dgm:cxn modelId="{1398A3AB-C911-42CD-8ACE-0845C68A160B}" type="presOf" srcId="{14F3C1E6-5D74-4552-A89A-B4D5D05F1F1E}" destId="{7D6F5051-551D-4726-AC5D-C338EFCA307F}" srcOrd="0" destOrd="0" presId="urn:microsoft.com/office/officeart/2005/8/layout/pyramid4"/>
    <dgm:cxn modelId="{826DB2C6-E185-49D4-B9F3-7DF678CF9AD1}" type="presOf" srcId="{9ADC1481-C09B-4A28-8C15-9DCCCA00DA4F}" destId="{79CE265C-2154-4C14-B3D6-D102C0E13F08}" srcOrd="0" destOrd="0" presId="urn:microsoft.com/office/officeart/2005/8/layout/pyramid4"/>
    <dgm:cxn modelId="{9EFBF5C7-0D73-44D0-9378-C0F304925021}" srcId="{14F3C1E6-5D74-4552-A89A-B4D5D05F1F1E}" destId="{29DDAC9D-316B-4C7B-ABCF-9CDDE226FA60}" srcOrd="0" destOrd="0" parTransId="{238B80A7-AF55-4246-8C5A-2980D96F32A1}" sibTransId="{26A2716D-C799-40FC-AEA5-D29421E78B20}"/>
    <dgm:cxn modelId="{0A9C9CEE-CB02-48BE-856A-930E114DCAEC}" srcId="{14F3C1E6-5D74-4552-A89A-B4D5D05F1F1E}" destId="{691280A5-06E2-4789-91A0-A97F1192911C}" srcOrd="3" destOrd="0" parTransId="{4C7A1457-E148-41A9-85F8-2729B0DBFF37}" sibTransId="{5C765F2A-10EB-4680-95CE-AC9DD9FC7B21}"/>
    <dgm:cxn modelId="{3215CE96-545D-4682-816F-F6539D374B65}" type="presParOf" srcId="{7D6F5051-551D-4726-AC5D-C338EFCA307F}" destId="{92E8219B-143A-4CE9-8545-D29880EA19AC}" srcOrd="0" destOrd="0" presId="urn:microsoft.com/office/officeart/2005/8/layout/pyramid4"/>
    <dgm:cxn modelId="{058FDFC2-757F-48C0-85FB-9F11E19BE513}" type="presParOf" srcId="{7D6F5051-551D-4726-AC5D-C338EFCA307F}" destId="{148E8EAF-5F8D-4AA8-9973-67C77FEA76E5}" srcOrd="1" destOrd="0" presId="urn:microsoft.com/office/officeart/2005/8/layout/pyramid4"/>
    <dgm:cxn modelId="{793AEFE7-BDEB-45FA-A64A-3362F8D8DE2F}" type="presParOf" srcId="{7D6F5051-551D-4726-AC5D-C338EFCA307F}" destId="{79CE265C-2154-4C14-B3D6-D102C0E13F08}" srcOrd="2" destOrd="0" presId="urn:microsoft.com/office/officeart/2005/8/layout/pyramid4"/>
    <dgm:cxn modelId="{F49AD046-AD4F-4676-8DAF-9D3770506194}" type="presParOf" srcId="{7D6F5051-551D-4726-AC5D-C338EFCA307F}" destId="{E1849D5A-7283-4163-92DB-67DCB92A1118}"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E8219B-143A-4CE9-8545-D29880EA19AC}">
      <dsp:nvSpPr>
        <dsp:cNvPr id="0" name=""/>
        <dsp:cNvSpPr/>
      </dsp:nvSpPr>
      <dsp:spPr>
        <a:xfrm>
          <a:off x="2032000" y="0"/>
          <a:ext cx="2032000" cy="2032000"/>
        </a:xfrm>
        <a:prstGeom prst="triangle">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O quê</a:t>
          </a:r>
        </a:p>
      </dsp:txBody>
      <dsp:txXfrm>
        <a:off x="2540000" y="1016000"/>
        <a:ext cx="1016000" cy="1016000"/>
      </dsp:txXfrm>
    </dsp:sp>
    <dsp:sp modelId="{148E8EAF-5F8D-4AA8-9973-67C77FEA76E5}">
      <dsp:nvSpPr>
        <dsp:cNvPr id="0" name=""/>
        <dsp:cNvSpPr/>
      </dsp:nvSpPr>
      <dsp:spPr>
        <a:xfrm>
          <a:off x="1016000" y="2032000"/>
          <a:ext cx="2032000" cy="2032000"/>
        </a:xfrm>
        <a:prstGeom prst="triangle">
          <a:avLst/>
        </a:prstGeom>
        <a:solidFill>
          <a:schemeClr val="accent5">
            <a:hueOff val="-3311292"/>
            <a:satOff val="13270"/>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Como</a:t>
          </a:r>
        </a:p>
      </dsp:txBody>
      <dsp:txXfrm>
        <a:off x="1524000" y="3048000"/>
        <a:ext cx="1016000" cy="1016000"/>
      </dsp:txXfrm>
    </dsp:sp>
    <dsp:sp modelId="{79CE265C-2154-4C14-B3D6-D102C0E13F08}">
      <dsp:nvSpPr>
        <dsp:cNvPr id="0" name=""/>
        <dsp:cNvSpPr/>
      </dsp:nvSpPr>
      <dsp:spPr>
        <a:xfrm rot="10800000">
          <a:off x="2032000" y="2032000"/>
          <a:ext cx="2032000" cy="2032000"/>
        </a:xfrm>
        <a:prstGeom prst="triangle">
          <a:avLst/>
        </a:prstGeom>
        <a:no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rot="10800000">
        <a:off x="2540000" y="2032000"/>
        <a:ext cx="1016000" cy="1016000"/>
      </dsp:txXfrm>
    </dsp:sp>
    <dsp:sp modelId="{E1849D5A-7283-4163-92DB-67DCB92A1118}">
      <dsp:nvSpPr>
        <dsp:cNvPr id="0" name=""/>
        <dsp:cNvSpPr/>
      </dsp:nvSpPr>
      <dsp:spPr>
        <a:xfrm>
          <a:off x="3048000" y="2032000"/>
          <a:ext cx="2032000" cy="2032000"/>
        </a:xfrm>
        <a:prstGeom prst="triangle">
          <a:avLst/>
        </a:prstGeom>
        <a:solidFill>
          <a:schemeClr val="accent5">
            <a:hueOff val="-9933876"/>
            <a:satOff val="39811"/>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pt-PT" sz="2200" kern="1200"/>
            <a:t>Porquê</a:t>
          </a:r>
        </a:p>
      </dsp:txBody>
      <dsp:txXfrm>
        <a:off x="3556000" y="3048000"/>
        <a:ext cx="1016000" cy="1016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anose="020B0600070205080204" pitchFamily="34" charset="-128"/>
                <a:cs typeface="Arial" pitchFamily="34" charset="0"/>
              </a:defRPr>
            </a:lvl1pPr>
          </a:lstStyle>
          <a:p>
            <a:pPr>
              <a:defRPr/>
            </a:pPr>
            <a:fld id="{D53673E5-EEE3-4736-9E9B-E4A912F1109B}" type="datetime1">
              <a:rPr lang="en-US"/>
              <a:pPr>
                <a:defRPr/>
              </a:pPr>
              <a:t>4/22/2019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pt-PT" noProof="0"/>
              <a:t>Clique para editar os estilos de texto principais</a:t>
            </a:r>
          </a:p>
          <a:p>
            <a:pPr lvl="1"/>
            <a:r>
              <a:rPr lang="pt-PT" noProof="0"/>
              <a:t>Segundo nível</a:t>
            </a:r>
          </a:p>
          <a:p>
            <a:pPr lvl="2"/>
            <a:r>
              <a:rPr lang="pt-PT" noProof="0"/>
              <a:t>Terceiro nível</a:t>
            </a:r>
          </a:p>
          <a:p>
            <a:pPr lvl="3"/>
            <a:r>
              <a:rPr lang="pt-PT" noProof="0"/>
              <a:t>Quarto nível</a:t>
            </a:r>
          </a:p>
          <a:p>
            <a:pPr lvl="4"/>
            <a:r>
              <a:rPr lang="pt-PT" noProof="0"/>
              <a:t>Quinto nível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fld id="{67667333-A3FA-4E08-93FF-4A5228BA6D12}" type="slidenum">
              <a:rPr lang="en-US" altLang="en-US"/>
              <a:pPr/>
              <a:t>‹nº›</a:t>
            </a:fld>
            <a:endParaRPr lang="en-US" altLang="en-US"/>
          </a:p>
        </p:txBody>
      </p:sp>
    </p:spTree>
    <p:extLst>
      <p:ext uri="{BB962C8B-B14F-4D97-AF65-F5344CB8AC3E}">
        <p14:creationId xmlns:p14="http://schemas.microsoft.com/office/powerpoint/2010/main" val="48520417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34"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645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33C7796-377A-4AE6-9963-1D8A607D3714}" type="slidenum">
              <a:rPr lang="en-US" altLang="en-US">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68563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Os poderes processuais devem relacionar-se com determinadas pessoas/entidades e dados do assunto que devem ser identificados no requerimento na medida do possível.</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1B98F79-BCAF-490A-9437-B144317A0D05}" type="slidenum">
              <a:rPr lang="en-US" altLang="en-US">
                <a:latin typeface="Calibri" panose="020F0502020204030204" pitchFamily="34" charset="0"/>
              </a:rPr>
              <a:pPr/>
              <a:t>10</a:t>
            </a:fld>
            <a:endParaRPr lang="en-US" altLang="en-US">
              <a:latin typeface="Calibri" panose="020F0502020204030204" pitchFamily="34" charset="0"/>
            </a:endParaRPr>
          </a:p>
        </p:txBody>
      </p:sp>
    </p:spTree>
    <p:extLst>
      <p:ext uri="{BB962C8B-B14F-4D97-AF65-F5344CB8AC3E}">
        <p14:creationId xmlns:p14="http://schemas.microsoft.com/office/powerpoint/2010/main" val="1409296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Pessoas objeto de um requerimento são pessoas vinculadas pela autorização de tal requisito para tomar determinada ação. Por exemplo, a pessoa sujeita de um pedido de produção para produzir informação do subscritor seria um prestador de serviços em controlo ou posse de tal informação do subscritor. </a:t>
            </a:r>
          </a:p>
          <a:p>
            <a:endParaRPr lang="en-US" altLang="en-US" dirty="0"/>
          </a:p>
          <a:p>
            <a:r>
              <a:rPr lang="pt-PT" dirty="0"/>
              <a:t>Este slide identifica diferentes categorias de pessoas sujeitas. A pessoa sujeita pode ser um suspeito ou um não suspeito. Além disso, o assunto pode ser conhecido ou desconhecido </a:t>
            </a:r>
            <a:r>
              <a:rPr lang="pt-PT" sz="1200" dirty="0">
                <a:latin typeface="Calibri" pitchFamily="34" charset="0"/>
              </a:rPr>
              <a:t>(por exemplo, os requisitos de interceção podem ser específicos das comunicações - as pessoas envolvidas podem ser desconhecidas da autoridade competente).</a:t>
            </a:r>
          </a:p>
          <a:p>
            <a:endParaRPr lang="en-US" altLang="en-US" dirty="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11</a:t>
            </a:fld>
            <a:endParaRPr lang="en-US" altLang="en-US">
              <a:latin typeface="Calibri" panose="020F0502020204030204" pitchFamily="34" charset="0"/>
            </a:endParaRPr>
          </a:p>
        </p:txBody>
      </p:sp>
    </p:spTree>
    <p:extLst>
      <p:ext uri="{BB962C8B-B14F-4D97-AF65-F5344CB8AC3E}">
        <p14:creationId xmlns:p14="http://schemas.microsoft.com/office/powerpoint/2010/main" val="312765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O formador deve explicar que, normalmente, os requerimentos incluem a pessoa sujeita ou entidade a ser vinculada pelo pedido. Um dos </a:t>
            </a:r>
            <a:r>
              <a:rPr lang="pt-PT" dirty="0" err="1"/>
              <a:t>aspetos</a:t>
            </a:r>
            <a:r>
              <a:rPr lang="pt-PT" dirty="0"/>
              <a:t>-chave da elaboração de uma decisão é garantir que a pessoa ou entidade em causa é claramente identificada na autorização. Isto irá garantir que as partes necessárias que precisam de agir (ou contra as quais as </a:t>
            </a:r>
            <a:r>
              <a:rPr lang="pt-PT" dirty="0" err="1"/>
              <a:t>ações</a:t>
            </a:r>
            <a:r>
              <a:rPr lang="pt-PT" dirty="0"/>
              <a:t> devem ser tomadas) sejam conhecidas no momento da emissão da autorização. Em geral, o sujeito de uma autorização será um prestador de serviços ou qualquer pessoa que possua ou controlo de dados informáticos ou um sistema informático. O instrutor deve explicar a importância da identificação clara da pessoa sujeita/entidade em questão, mas também deve enfatizar que, em muitos casos, esta informação pode não ser conhecida no momento de fazer a solicitação ou requerimento por escrito, caso em que podem não ser especificados.</a:t>
            </a:r>
          </a:p>
        </p:txBody>
      </p:sp>
      <p:sp>
        <p:nvSpPr>
          <p:cNvPr id="7578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EEA909-657A-4DEC-AD97-8E28F6DC9AA3}" type="slidenum">
              <a:rPr lang="en-US" altLang="en-US">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243645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exemplos ilustrativos de pessoas sujeitas com base no estudo de caso do exercício investigativo. </a:t>
            </a:r>
          </a:p>
          <a:p>
            <a:endParaRPr lang="en-US" altLang="en-US" dirty="0"/>
          </a:p>
          <a:p>
            <a:pPr algn="just"/>
            <a:r>
              <a:rPr lang="pt-PT"/>
              <a:t>No estudo de caso discutido, acredita-se que um membro júnior da equipa de DLO, FBA, fazia parte do grupo do crime organizado que perpetrou o BEC. A Agência Ostland da Docklands Security Bank of Norland, no entanto, é uma pessoa não suspeita. </a:t>
            </a: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172C71-2A9F-4912-9B9F-54CBCE6F8EAB}" type="slidenum">
              <a:rPr lang="en-US" altLang="en-US">
                <a:latin typeface="Calibri" panose="020F0502020204030204" pitchFamily="34" charset="0"/>
              </a:rPr>
              <a:pPr/>
              <a:t>13</a:t>
            </a:fld>
            <a:endParaRPr lang="en-US" altLang="en-US">
              <a:latin typeface="Calibri" panose="020F0502020204030204" pitchFamily="34" charset="0"/>
            </a:endParaRPr>
          </a:p>
        </p:txBody>
      </p:sp>
    </p:spTree>
    <p:extLst>
      <p:ext uri="{BB962C8B-B14F-4D97-AF65-F5344CB8AC3E}">
        <p14:creationId xmlns:p14="http://schemas.microsoft.com/office/powerpoint/2010/main" val="1115275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Além de especificar o indivíduo ou entidade a que a autorização se refere, a autorização também deve especificar os dados ou a comunicação do assunto aos quais a autorização se refere.  A especificação clara dos dados ou comunicações relevantes é um requisito de muitas das disposições relativas aos poderes processuais nas Convenções de Budapeste. </a:t>
            </a:r>
          </a:p>
          <a:p>
            <a:endParaRPr lang="en-US" altLang="en-US" dirty="0"/>
          </a:p>
          <a:p>
            <a:r>
              <a:rPr lang="pt-PT" dirty="0"/>
              <a:t>O formador deve salientar que a consideração do Artigo 15 da Convenção de Budapeste também exige que as autorizações sejam específicas em termos de dados. Mesmo quando não for possível ou apropriado definir especificamente quais dados ou comunicações de computador devem ser objeto do pedido, ainda é uma boa prática ser o mais específico possível. </a:t>
            </a: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FAD11F5-E91E-40FC-9CFF-AC63674EFC55}" type="slidenum">
              <a:rPr lang="en-US" altLang="en-US">
                <a:latin typeface="Calibri" panose="020F0502020204030204" pitchFamily="34" charset="0"/>
              </a:rPr>
              <a:pPr/>
              <a:t>14</a:t>
            </a:fld>
            <a:endParaRPr lang="en-US" altLang="en-US">
              <a:latin typeface="Calibri" panose="020F0502020204030204" pitchFamily="34" charset="0"/>
            </a:endParaRPr>
          </a:p>
        </p:txBody>
      </p:sp>
    </p:spTree>
    <p:extLst>
      <p:ext uri="{BB962C8B-B14F-4D97-AF65-F5344CB8AC3E}">
        <p14:creationId xmlns:p14="http://schemas.microsoft.com/office/powerpoint/2010/main" val="3529199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sob a Convenção de Budapeste só são aplicáveis a dados informáticos específicos ou comunicações especificadas e não se estendem a dados ou comunicações informáticos indiscriminados ou não especificados. </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D79AF68-DD4D-45B0-8DB8-7073D57530A0}" type="slidenum">
              <a:rPr lang="en-US" altLang="en-US">
                <a:latin typeface="Calibri" panose="020F0502020204030204" pitchFamily="34" charset="0"/>
              </a:rPr>
              <a:pPr/>
              <a:t>15</a:t>
            </a:fld>
            <a:endParaRPr lang="en-US" altLang="en-US">
              <a:latin typeface="Calibri" panose="020F0502020204030204" pitchFamily="34" charset="0"/>
            </a:endParaRPr>
          </a:p>
        </p:txBody>
      </p:sp>
    </p:spTree>
    <p:extLst>
      <p:ext uri="{BB962C8B-B14F-4D97-AF65-F5344CB8AC3E}">
        <p14:creationId xmlns:p14="http://schemas.microsoft.com/office/powerpoint/2010/main" val="317946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Os poderes processuais sob a Convenção de Budapeste só são aplicáveis a dados informáticos específicos ou comunicações especificadas e não se estendem a dados ou comunicações informáticos indiscriminados ou não especificados. </a:t>
            </a:r>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419DCF-7682-4472-9BDC-2E4059AA8E00}" type="slidenum">
              <a:rPr lang="en-US" altLang="en-US">
                <a:latin typeface="Calibri" panose="020F0502020204030204" pitchFamily="34" charset="0"/>
              </a:rPr>
              <a:pPr/>
              <a:t>16</a:t>
            </a:fld>
            <a:endParaRPr lang="en-US" altLang="en-US">
              <a:latin typeface="Calibri" panose="020F0502020204030204" pitchFamily="34" charset="0"/>
            </a:endParaRPr>
          </a:p>
        </p:txBody>
      </p:sp>
    </p:spTree>
    <p:extLst>
      <p:ext uri="{BB962C8B-B14F-4D97-AF65-F5344CB8AC3E}">
        <p14:creationId xmlns:p14="http://schemas.microsoft.com/office/powerpoint/2010/main" val="1513835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(dados de conteúdo)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17</a:t>
            </a:fld>
            <a:endParaRPr lang="en-US" altLang="en-US">
              <a:latin typeface="Calibri" panose="020F0502020204030204" pitchFamily="34" charset="0"/>
            </a:endParaRPr>
          </a:p>
        </p:txBody>
      </p:sp>
    </p:spTree>
    <p:extLst>
      <p:ext uri="{BB962C8B-B14F-4D97-AF65-F5344CB8AC3E}">
        <p14:creationId xmlns:p14="http://schemas.microsoft.com/office/powerpoint/2010/main" val="42189365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(dados de tráfego)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18</a:t>
            </a:fld>
            <a:endParaRPr lang="en-US" altLang="en-US">
              <a:latin typeface="Calibri" panose="020F0502020204030204" pitchFamily="34" charset="0"/>
            </a:endParaRPr>
          </a:p>
        </p:txBody>
      </p:sp>
    </p:spTree>
    <p:extLst>
      <p:ext uri="{BB962C8B-B14F-4D97-AF65-F5344CB8AC3E}">
        <p14:creationId xmlns:p14="http://schemas.microsoft.com/office/powerpoint/2010/main" val="3766109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 exemplo ilustrativo de dados do assunto (informação do subscritor) com base no estudo de caso do exercício investigativo.</a:t>
            </a:r>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0657EF7-4D0C-4F81-9283-426472605344}" type="slidenum">
              <a:rPr lang="en-US" altLang="en-US">
                <a:latin typeface="Calibri" panose="020F0502020204030204" pitchFamily="34" charset="0"/>
              </a:rPr>
              <a:pPr/>
              <a:t>19</a:t>
            </a:fld>
            <a:endParaRPr lang="en-US" altLang="en-US">
              <a:latin typeface="Calibri" panose="020F0502020204030204" pitchFamily="34" charset="0"/>
            </a:endParaRPr>
          </a:p>
        </p:txBody>
      </p:sp>
    </p:spTree>
    <p:extLst>
      <p:ext uri="{BB962C8B-B14F-4D97-AF65-F5344CB8AC3E}">
        <p14:creationId xmlns:p14="http://schemas.microsoft.com/office/powerpoint/2010/main" val="39048116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lnSpcReduction="10000"/>
          </a:bodyPr>
          <a:lstStyle/>
          <a:p>
            <a:r>
              <a:rPr lang="pt-PT" dirty="0"/>
              <a:t>Programa</a:t>
            </a:r>
          </a:p>
          <a:p>
            <a:r>
              <a:rPr lang="pt-PT" dirty="0"/>
              <a:t>Esta sessão é constituída por cinco partes: </a:t>
            </a:r>
          </a:p>
          <a:p>
            <a:r>
              <a:rPr lang="pt-PT" dirty="0"/>
              <a:t> </a:t>
            </a:r>
          </a:p>
          <a:p>
            <a:r>
              <a:rPr lang="pt-PT" dirty="0"/>
              <a:t>A Parte Um apresenta uma introdução à aplicação de medidas processuais/de investigação em diferentes sistemas jurídicos e uma breve recapitulação da Sessão 1.2.3-1.2.4-1.3.1 do Curso Introdutório de Formação Judicial do Conselho da Europa sobre Cibercrime e Provas Eletrónicas em relação a poderes processuais na Convenção de Budapeste. </a:t>
            </a:r>
          </a:p>
          <a:p>
            <a:endParaRPr lang="hr-HR" altLang="en-US" dirty="0"/>
          </a:p>
          <a:p>
            <a:r>
              <a:rPr lang="pt-PT" dirty="0"/>
              <a:t>A Parte Dois refere-se à questão dos poderes processuais e abrange ambos os aspetos das pessoas e dados do sujeito.</a:t>
            </a:r>
          </a:p>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Três diz respeito a como os poderes processuais são procurados para serem aplicados. Em especial, abrange tanto as necessidades técnicas dos poderes processuais como as necessidades de proteção (isto é, condições e garantias que serão exercidas em relação ao exercício das competências processuais para as quais se solicita autorização).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Quatro refere-se aos motivos que formam a base do porquê os poderes processuais são necessários para questões de investigação criminal especificada.</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Cinco refere-se a certas formalidades gerais de requerimentos por escrito, embora essa parte tenha de ser adaptada para diferentes sistemas legais e jurisdições. </a:t>
            </a:r>
          </a:p>
          <a:p>
            <a:endParaRPr lang="en-US" altLang="en-US" dirty="0"/>
          </a:p>
        </p:txBody>
      </p:sp>
      <p:sp>
        <p:nvSpPr>
          <p:cNvPr id="655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E5CE185-B0D6-4188-AF63-B6CF38801435}" type="slidenum">
              <a:rPr lang="en-US" altLang="en-US">
                <a:latin typeface="Calibri" panose="020F0502020204030204" pitchFamily="34" charset="0"/>
              </a:rPr>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911658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fornece algumas </a:t>
            </a:r>
            <a:r>
              <a:rPr lang="pt-PT" dirty="0" err="1"/>
              <a:t>diretrizes</a:t>
            </a:r>
            <a:r>
              <a:rPr lang="pt-PT" dirty="0"/>
              <a:t> no que diz respeito à identificação adequada de dados, de modo a impedir a aplicação de poderes processuais a dados ou comunicações não especificados.</a:t>
            </a:r>
          </a:p>
          <a:p>
            <a:endParaRPr lang="en-US" altLang="en-US" dirty="0"/>
          </a:p>
          <a:p>
            <a:r>
              <a:rPr lang="pt-PT" dirty="0"/>
              <a:t>Como exemplo, o requerimento deve identificar a localização e os detalhes dos dados informáticos ou a fonte de transmissão de uma comunicação, na medida em que essa informação seja conhecida. </a:t>
            </a:r>
          </a:p>
          <a:p>
            <a:endParaRPr lang="en-US" altLang="en-US" dirty="0"/>
          </a:p>
          <a:p>
            <a:r>
              <a:rPr lang="pt-PT" dirty="0"/>
              <a:t>O formador deve esclarecer que é possível que essa informação não seja conhecida com a especificidade exigida até que a medida seja realmente iniciada. Por exemplo, no caso de um pedido de busca e apreensão, os dados relevantes para a investigação criminal só podem ser identificados após a conclusão da pesquisa inicial. Nesse caso, a ausência de especificidade clara não deve impedir que um requerimento seja considerado, embora a falta de especificidade deva ser justificada no requerimento.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20</a:t>
            </a:fld>
            <a:endParaRPr lang="en-US" altLang="en-US">
              <a:latin typeface="Calibri" panose="020F0502020204030204" pitchFamily="34" charset="0"/>
            </a:endParaRPr>
          </a:p>
        </p:txBody>
      </p:sp>
    </p:spTree>
    <p:extLst>
      <p:ext uri="{BB962C8B-B14F-4D97-AF65-F5344CB8AC3E}">
        <p14:creationId xmlns:p14="http://schemas.microsoft.com/office/powerpoint/2010/main" val="324916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requerimento por escrito ou pedido verbal deve fornecer informações claras sobre como os dados ou comunicações especificados foram identificados e localizados. Estas informações podem ser exigidas no momento da audiência/considerando pedidos para poderes investigativos/processuais, para que o funcionário determine a base das informações fornecidas. Também poderá ser mencionado por que as informações com base nas quais os dados foram identificados e especificados são fiáveis e como essas informações foram verificadas pela pessoa responsável pelo requerimento ou pedido.</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21</a:t>
            </a:fld>
            <a:endParaRPr lang="en-US" altLang="en-US">
              <a:latin typeface="Calibri" panose="020F0502020204030204" pitchFamily="34" charset="0"/>
            </a:endParaRPr>
          </a:p>
        </p:txBody>
      </p:sp>
    </p:spTree>
    <p:extLst>
      <p:ext uri="{BB962C8B-B14F-4D97-AF65-F5344CB8AC3E}">
        <p14:creationId xmlns:p14="http://schemas.microsoft.com/office/powerpoint/2010/main" val="3305590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fornece um trecho do requerimento (para ser utilizado como base do exercício auditivo).</a:t>
            </a:r>
          </a:p>
          <a:p>
            <a:endParaRPr lang="en-US" altLang="en-US" dirty="0"/>
          </a:p>
          <a:p>
            <a:r>
              <a:rPr lang="pt-PT" dirty="0"/>
              <a:t>Isto pode ser utilizado para mostrar aos participantes como os dados foram identificados e como a fiabilidade do local e do conteúdo dos dados foi verificada pela pessoa que fez o requerimento. </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F767AFD-2DE7-4FA0-9DEE-CA0D468FFE0A}" type="slidenum">
              <a:rPr lang="en-US" altLang="en-US">
                <a:latin typeface="Calibri" panose="020F0502020204030204" pitchFamily="34" charset="0"/>
              </a:rPr>
              <a:pPr/>
              <a:t>22</a:t>
            </a:fld>
            <a:endParaRPr lang="en-US" altLang="en-US">
              <a:latin typeface="Calibri" panose="020F0502020204030204" pitchFamily="34" charset="0"/>
            </a:endParaRPr>
          </a:p>
        </p:txBody>
      </p:sp>
    </p:spTree>
    <p:extLst>
      <p:ext uri="{BB962C8B-B14F-4D97-AF65-F5344CB8AC3E}">
        <p14:creationId xmlns:p14="http://schemas.microsoft.com/office/powerpoint/2010/main" val="327607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pt-PT"/>
              <a:t>A Parte Três diz respeito a como os poderes processuais são procurados para serem aplicados. Em especial, abrange tanto as necessidades técnicas dos poderes processuais como as necessidades de proteção (isto é, condições e garantias que serão exercidas em relação ao exercício das competências processuais para as quais se solicita autorização).</a:t>
            </a:r>
          </a:p>
        </p:txBody>
      </p:sp>
      <p:sp>
        <p:nvSpPr>
          <p:cNvPr id="8294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7A3F250-60C4-4A52-AA4E-DD5030D9543D}" type="slidenum">
              <a:rPr lang="en-US" altLang="en-US">
                <a:latin typeface="Calibri" panose="020F0502020204030204" pitchFamily="34" charset="0"/>
              </a:rPr>
              <a:pPr/>
              <a:t>23</a:t>
            </a:fld>
            <a:endParaRPr lang="en-US" altLang="en-US">
              <a:latin typeface="Calibri" panose="020F0502020204030204" pitchFamily="34" charset="0"/>
            </a:endParaRPr>
          </a:p>
        </p:txBody>
      </p:sp>
    </p:spTree>
    <p:extLst>
      <p:ext uri="{BB962C8B-B14F-4D97-AF65-F5344CB8AC3E}">
        <p14:creationId xmlns:p14="http://schemas.microsoft.com/office/powerpoint/2010/main" val="30463906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identifica dois </a:t>
            </a:r>
            <a:r>
              <a:rPr lang="pt-PT" dirty="0" err="1"/>
              <a:t>aspetos</a:t>
            </a:r>
            <a:r>
              <a:rPr lang="pt-PT" dirty="0"/>
              <a:t> relacionados com a execução de medidas processuais.  As necessidades técnicas referem-se a </a:t>
            </a:r>
            <a:r>
              <a:rPr lang="pt-PT" dirty="0" err="1"/>
              <a:t>aspetos</a:t>
            </a:r>
            <a:r>
              <a:rPr lang="pt-PT" dirty="0"/>
              <a:t> técnicos de como o poder processual será executado. As necessidades de </a:t>
            </a:r>
            <a:r>
              <a:rPr lang="pt-PT" dirty="0" err="1"/>
              <a:t>proteção</a:t>
            </a:r>
            <a:r>
              <a:rPr lang="pt-PT" dirty="0"/>
              <a:t> dizem respeito às condições e garantias que serão aplicadas no que diz respeito à execução de poderes processuais para cumprir os requisitos do Artigo 15 da Convenção de Budapeste. </a:t>
            </a: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6134F3C-DBD3-455A-A297-A356853296A7}" type="slidenum">
              <a:rPr lang="en-US" altLang="en-US">
                <a:latin typeface="Calibri" panose="020F0502020204030204" pitchFamily="34" charset="0"/>
              </a:rPr>
              <a:pPr/>
              <a:t>24</a:t>
            </a:fld>
            <a:endParaRPr lang="en-US" altLang="en-US">
              <a:latin typeface="Calibri" panose="020F0502020204030204" pitchFamily="34" charset="0"/>
            </a:endParaRPr>
          </a:p>
        </p:txBody>
      </p:sp>
    </p:spTree>
    <p:extLst>
      <p:ext uri="{BB962C8B-B14F-4D97-AF65-F5344CB8AC3E}">
        <p14:creationId xmlns:p14="http://schemas.microsoft.com/office/powerpoint/2010/main" val="327284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25</a:t>
            </a:fld>
            <a:endParaRPr lang="en-US" altLang="en-US">
              <a:latin typeface="Calibri" panose="020F0502020204030204" pitchFamily="34" charset="0"/>
            </a:endParaRPr>
          </a:p>
        </p:txBody>
      </p:sp>
    </p:spTree>
    <p:extLst>
      <p:ext uri="{BB962C8B-B14F-4D97-AF65-F5344CB8AC3E}">
        <p14:creationId xmlns:p14="http://schemas.microsoft.com/office/powerpoint/2010/main" val="32949237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enumera os diferentes poderes disponíveis sob a Convenção de Budapeste. </a:t>
            </a:r>
          </a:p>
          <a:p>
            <a:endParaRPr lang="en-US" altLang="en-US" dirty="0"/>
          </a:p>
          <a:p>
            <a:r>
              <a:rPr lang="pt-PT"/>
              <a:t>No nível mais elevado, é importante que o poder processual correto seja selecionado para a prova eletrónica específica que se busca preservar ou obter. </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3DA6C5-F78A-4346-B741-508CA2457F6E}" type="slidenum">
              <a:rPr lang="en-US" altLang="en-US">
                <a:latin typeface="Calibri" panose="020F0502020204030204" pitchFamily="34" charset="0"/>
              </a:rPr>
              <a:pPr/>
              <a:t>26</a:t>
            </a:fld>
            <a:endParaRPr lang="en-US" altLang="en-US">
              <a:latin typeface="Calibri" panose="020F0502020204030204" pitchFamily="34" charset="0"/>
            </a:endParaRPr>
          </a:p>
        </p:txBody>
      </p:sp>
    </p:spTree>
    <p:extLst>
      <p:ext uri="{BB962C8B-B14F-4D97-AF65-F5344CB8AC3E}">
        <p14:creationId xmlns:p14="http://schemas.microsoft.com/office/powerpoint/2010/main" val="2708550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fornece alguns exemplos que ilustram como diferentes poderes processuais são mais apropriados para diferentes ações de investigação e resultados finais. </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27</a:t>
            </a:fld>
            <a:endParaRPr lang="en-US" altLang="en-US">
              <a:latin typeface="Calibri" panose="020F0502020204030204" pitchFamily="34" charset="0"/>
            </a:endParaRPr>
          </a:p>
        </p:txBody>
      </p:sp>
    </p:spTree>
    <p:extLst>
      <p:ext uri="{BB962C8B-B14F-4D97-AF65-F5344CB8AC3E}">
        <p14:creationId xmlns:p14="http://schemas.microsoft.com/office/powerpoint/2010/main" val="1356297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ilustra qual a autoridade policial do poder processual que pode exercer para obter informações do subscritor na forma de dados informáticos.</a:t>
            </a:r>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679458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ilustra qual das leis de poder processual pode ser exercida para obter dados de tráfego em ligação com um e-mail enviado pela UBP para o FBA.</a:t>
            </a:r>
          </a:p>
          <a:p>
            <a:endParaRPr lang="en-US" altLang="en-US" dirty="0"/>
          </a:p>
          <a:p>
            <a:endParaRPr lang="en-US" altLang="en-US"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585C33-81E6-4DAC-84AB-383CC0F6BAF2}" type="slidenum">
              <a:rPr lang="en-US" altLang="en-US">
                <a:latin typeface="Calibri" panose="020F0502020204030204" pitchFamily="34" charset="0"/>
              </a:rPr>
              <a:pPr/>
              <a:t>29</a:t>
            </a:fld>
            <a:endParaRPr lang="en-US" altLang="en-US">
              <a:latin typeface="Calibri" panose="020F0502020204030204" pitchFamily="34" charset="0"/>
            </a:endParaRPr>
          </a:p>
        </p:txBody>
      </p:sp>
    </p:spTree>
    <p:extLst>
      <p:ext uri="{BB962C8B-B14F-4D97-AF65-F5344CB8AC3E}">
        <p14:creationId xmlns:p14="http://schemas.microsoft.com/office/powerpoint/2010/main" val="89239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resume os objetivos da sessão.</a:t>
            </a:r>
          </a:p>
          <a:p>
            <a:endParaRPr lang="en-US" altLang="en-US"/>
          </a:p>
          <a:p>
            <a:r>
              <a:rPr lang="pt-PT"/>
              <a:t>O formador deve explicar claramente os objetivos desta sessão aos participantes.</a:t>
            </a:r>
          </a:p>
          <a:p>
            <a:endParaRPr lang="hr-HR" altLang="en-US"/>
          </a:p>
        </p:txBody>
      </p:sp>
      <p:sp>
        <p:nvSpPr>
          <p:cNvPr id="6656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E0280E-058F-4D29-99FC-DF7303699BA4}" type="slidenum">
              <a:rPr lang="en-US" altLang="en-US">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878340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explicar a importância de especificar </a:t>
            </a:r>
            <a:r>
              <a:rPr lang="pt-PT" dirty="0" err="1"/>
              <a:t>aspetos</a:t>
            </a:r>
            <a:r>
              <a:rPr lang="pt-PT" dirty="0"/>
              <a:t> relacionados com a execução da medida de investigação no momento em que esta é requerida. É uma boa prática fornecer detalhes sobre como o pedido será implementado e executado. </a:t>
            </a: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C01C888-2B2C-4E17-9BAA-121E20993EC4}" type="slidenum">
              <a:rPr lang="en-US" altLang="en-US">
                <a:latin typeface="Calibri" panose="020F0502020204030204" pitchFamily="34" charset="0"/>
              </a:rPr>
              <a:pPr/>
              <a:t>30</a:t>
            </a:fld>
            <a:endParaRPr lang="en-US" altLang="en-US">
              <a:latin typeface="Calibri" panose="020F0502020204030204" pitchFamily="34" charset="0"/>
            </a:endParaRPr>
          </a:p>
        </p:txBody>
      </p:sp>
    </p:spTree>
    <p:extLst>
      <p:ext uri="{BB962C8B-B14F-4D97-AF65-F5344CB8AC3E}">
        <p14:creationId xmlns:p14="http://schemas.microsoft.com/office/powerpoint/2010/main" val="3246513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um trecho do requerimento (para ser utilizado como base do exercício auditivo), explicando os aspetos técnicos das medidas para as quais a autorização é solicitada. O formador deve utilizar isso para explicar como as necessidades técnicas devem ser claramente descritas em qualquer requerimento relacionado com provas eletrónicas.  </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31</a:t>
            </a:fld>
            <a:endParaRPr lang="en-US" altLang="en-US"/>
          </a:p>
        </p:txBody>
      </p:sp>
    </p:spTree>
    <p:extLst>
      <p:ext uri="{BB962C8B-B14F-4D97-AF65-F5344CB8AC3E}">
        <p14:creationId xmlns:p14="http://schemas.microsoft.com/office/powerpoint/2010/main" val="2149052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O formador deve explicar aos delegados que, em muitas jurisdições, apenas o requerente tem permissão para executar uma autorização com respeito a medidas de investigação, a menos que a autorização permita especificamente que outros indivíduos estejam presentes. Portanto, o pedido ou requerimento deve especificar as pessoas que serão obrigadas a acompanhar o requerente no momento da execução do poder</a:t>
            </a:r>
          </a:p>
          <a:p>
            <a:endParaRPr lang="en-US" altLang="en-US" dirty="0"/>
          </a:p>
          <a:p>
            <a:pPr algn="just"/>
            <a:r>
              <a:rPr lang="pt-PT" dirty="0"/>
              <a:t>Deve ser explicado claramente porque o indivíduo nomeado é necessário e o impacto de outras pessoas, além do requerente, na privacidade e direitos relacionados. </a:t>
            </a:r>
          </a:p>
          <a:p>
            <a:endParaRPr lang="en-US" altLang="en-US" dirty="0"/>
          </a:p>
          <a:p>
            <a:r>
              <a:rPr lang="pt-PT" dirty="0"/>
              <a:t>Isto pode incluir outros agentes da autoridade para assistência prática, especialistas (incluindo peritos forenses) para assistência técnica e outras pessoas com conhecimento sobre o funcionamento de sistemas de computadores ou informações relacionadas a códigos de acesso.</a:t>
            </a:r>
          </a:p>
          <a:p>
            <a:endParaRPr lang="en-US" altLang="en-US" dirty="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8CAF30-C21A-4B4A-8073-DEE4F80DA224}" type="slidenum">
              <a:rPr lang="en-US" altLang="en-US">
                <a:latin typeface="Calibri" panose="020F0502020204030204" pitchFamily="34" charset="0"/>
              </a:rPr>
              <a:pPr/>
              <a:t>32</a:t>
            </a:fld>
            <a:endParaRPr lang="en-US" altLang="en-US">
              <a:latin typeface="Calibri" panose="020F0502020204030204" pitchFamily="34" charset="0"/>
            </a:endParaRPr>
          </a:p>
        </p:txBody>
      </p:sp>
    </p:spTree>
    <p:extLst>
      <p:ext uri="{BB962C8B-B14F-4D97-AF65-F5344CB8AC3E}">
        <p14:creationId xmlns:p14="http://schemas.microsoft.com/office/powerpoint/2010/main" val="21801941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exemplos de pessoas que podem ser obrigadas a exercer poder para proteger os dados do computador da Agência Ostland.</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33</a:t>
            </a:fld>
            <a:endParaRPr lang="en-US" altLang="en-US"/>
          </a:p>
        </p:txBody>
      </p:sp>
    </p:spTree>
    <p:extLst>
      <p:ext uri="{BB962C8B-B14F-4D97-AF65-F5344CB8AC3E}">
        <p14:creationId xmlns:p14="http://schemas.microsoft.com/office/powerpoint/2010/main" val="690262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Dado que a Convenção de Budapeste restringe a obrigatoriedade de um prestador de serviços intercetar ou registar dados em tempo real além de sua capacidade técnica existente, os prestadores de serviços relevantes e a sua capacidade técnica deve ser explicada ao fazer um requerimento para medidas de investigação. No caso dos requerimentos por escrito, isto pode ser feito na forma de uma declaração em anexo fornecida pelo prestador de serviços (apenas se apropriado, dadas as preocupações de confidencialidade relacionadas a um requerimento).  </a:t>
            </a:r>
          </a:p>
          <a:p>
            <a:pPr algn="just"/>
            <a:endParaRPr lang="en-US" altLang="en-US" dirty="0"/>
          </a:p>
          <a:p>
            <a:pPr algn="just"/>
            <a:r>
              <a:rPr lang="pt-PT"/>
              <a:t>O formador deve enfatizar que, ao fazer um requerimento de medidas de investigação, deve-se ter cuidado especial para não requerer medidas que excedam a capacidade técnica conhecida do prestador de serviços, pois tal pode representar um desafio no momento da execução da ação.</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34</a:t>
            </a:fld>
            <a:endParaRPr lang="en-US" altLang="en-US">
              <a:latin typeface="Calibri" panose="020F0502020204030204" pitchFamily="34" charset="0"/>
            </a:endParaRPr>
          </a:p>
        </p:txBody>
      </p:sp>
    </p:spTree>
    <p:extLst>
      <p:ext uri="{BB962C8B-B14F-4D97-AF65-F5344CB8AC3E}">
        <p14:creationId xmlns:p14="http://schemas.microsoft.com/office/powerpoint/2010/main" val="213034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Dado que a Convenção de Budapeste restringe a obrigatoriedade de um prestador de serviços intercetar ou registar dados em tempo real além de sua capacidade técnica existente, os prestadores de serviços relevantes e a sua capacidade técnica deve ser explicada ao fazer um requerimento para medidas de investigação. No caso dos requerimentos por escrito, isto pode ser feito na forma de uma declaração em anexo fornecida pelo prestador de serviços (apenas se apropriado, dadas as preocupações de confidencialidade relacionadas a um requerimento).  </a:t>
            </a:r>
          </a:p>
          <a:p>
            <a:pPr algn="just"/>
            <a:endParaRPr lang="en-US" altLang="en-US" dirty="0"/>
          </a:p>
          <a:p>
            <a:pPr algn="just"/>
            <a:r>
              <a:rPr lang="pt-PT" dirty="0"/>
              <a:t>O formador deve enfatizar que, ao fazer um requerimento de medidas de investigação, deve-se ter cuidado especial para não requerer medidas que excedam a capacidade técnica conhecida do prestador de serviços, pois tal pode representar um desafio no momento da execução da ação.</a:t>
            </a:r>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0B0E22C-7244-4032-A3EB-EB7BFD13BAD1}" type="slidenum">
              <a:rPr lang="en-US" altLang="en-US">
                <a:latin typeface="Calibri" panose="020F0502020204030204" pitchFamily="34" charset="0"/>
              </a:rPr>
              <a:pPr/>
              <a:t>35</a:t>
            </a:fld>
            <a:endParaRPr lang="en-US" altLang="en-US">
              <a:latin typeface="Calibri" panose="020F0502020204030204" pitchFamily="34" charset="0"/>
            </a:endParaRPr>
          </a:p>
        </p:txBody>
      </p:sp>
    </p:spTree>
    <p:extLst>
      <p:ext uri="{BB962C8B-B14F-4D97-AF65-F5344CB8AC3E}">
        <p14:creationId xmlns:p14="http://schemas.microsoft.com/office/powerpoint/2010/main" val="2147675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zervirano mjesto slike slajda 1">
            <a:extLst>
              <a:ext uri="{FF2B5EF4-FFF2-40B4-BE49-F238E27FC236}">
                <a16:creationId xmlns:a16="http://schemas.microsoft.com/office/drawing/2014/main" id="{DDA3285A-124C-49B7-AF16-08CF21E2B0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Rezervirano mjesto bilježaka 2">
            <a:extLst>
              <a:ext uri="{FF2B5EF4-FFF2-40B4-BE49-F238E27FC236}">
                <a16:creationId xmlns:a16="http://schemas.microsoft.com/office/drawing/2014/main" id="{682B0B66-0758-403C-AE9A-FD3F61407D6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Algumas jurisdições exigem o agendamento de audiências de requerimentos. Noutras jurisdições, durante o exercício do poder, o investigador pode entrar em contacto ou mesmo ser acompanhado por um oficial judicial perante o qual ele pode solicitar permissão para tomar certas medidas de investigação. </a:t>
            </a:r>
          </a:p>
          <a:p>
            <a:endParaRPr lang="en-US" altLang="en-US" dirty="0"/>
          </a:p>
          <a:p>
            <a:r>
              <a:rPr lang="pt-PT" dirty="0"/>
              <a:t>Estes diapositivos fornecem informações que o formador pode utilizar para ajudar a determinar quando/em que período de tempo conduzir uma audiência. O prazo pode depender da natureza do poder que se pretende exercer e da sensibilidade/urgência do assunto.</a:t>
            </a:r>
          </a:p>
        </p:txBody>
      </p:sp>
      <p:sp>
        <p:nvSpPr>
          <p:cNvPr id="24580" name="Rezervirano mjesto broja slajda 3">
            <a:extLst>
              <a:ext uri="{FF2B5EF4-FFF2-40B4-BE49-F238E27FC236}">
                <a16:creationId xmlns:a16="http://schemas.microsoft.com/office/drawing/2014/main" id="{C20ABBC5-F367-4E6A-B518-6BA95C12092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80B26A-35F1-4B0E-A074-066C4D75C810}" type="slidenum">
              <a:rPr lang="en-US" altLang="en-US" smtClean="0"/>
              <a:pPr>
                <a:spcBef>
                  <a:spcPct val="0"/>
                </a:spcBef>
              </a:pPr>
              <a:t>36</a:t>
            </a:fld>
            <a:endParaRPr lang="en-US" altLang="en-US"/>
          </a:p>
        </p:txBody>
      </p:sp>
    </p:spTree>
    <p:extLst>
      <p:ext uri="{BB962C8B-B14F-4D97-AF65-F5344CB8AC3E}">
        <p14:creationId xmlns:p14="http://schemas.microsoft.com/office/powerpoint/2010/main" val="2129424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zervirano mjesto slike slajda 1">
            <a:extLst>
              <a:ext uri="{FF2B5EF4-FFF2-40B4-BE49-F238E27FC236}">
                <a16:creationId xmlns:a16="http://schemas.microsoft.com/office/drawing/2014/main" id="{FF0C8756-6C1D-463F-99E3-0887B005AB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Rezervirano mjesto bilježaka 2">
            <a:extLst>
              <a:ext uri="{FF2B5EF4-FFF2-40B4-BE49-F238E27FC236}">
                <a16:creationId xmlns:a16="http://schemas.microsoft.com/office/drawing/2014/main" id="{2E5AAB75-5438-4563-BED5-39452201327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é relevante para jurisdições que tenham audiências de requerimentos de medidas de invetsigação. Este diapositivo apresenta exemplos de diferentes poderes processuais que podem exigir que as audiências sejam realizadas e conduzidas com urgência.  É importante que os motivos da audiência urgente sejam indicados no requerimento. </a:t>
            </a:r>
          </a:p>
        </p:txBody>
      </p:sp>
      <p:sp>
        <p:nvSpPr>
          <p:cNvPr id="26628" name="Rezervirano mjesto broja slajda 3">
            <a:extLst>
              <a:ext uri="{FF2B5EF4-FFF2-40B4-BE49-F238E27FC236}">
                <a16:creationId xmlns:a16="http://schemas.microsoft.com/office/drawing/2014/main" id="{68D35948-7FC0-42C8-BA3C-8557B7A224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59CE8A3-DA5C-4195-AA77-2719B868F861}" type="slidenum">
              <a:rPr lang="en-US" altLang="en-US" smtClean="0"/>
              <a:pPr>
                <a:spcBef>
                  <a:spcPct val="0"/>
                </a:spcBef>
              </a:pPr>
              <a:t>37</a:t>
            </a:fld>
            <a:endParaRPr lang="en-US" altLang="en-US"/>
          </a:p>
        </p:txBody>
      </p:sp>
    </p:spTree>
    <p:extLst>
      <p:ext uri="{BB962C8B-B14F-4D97-AF65-F5344CB8AC3E}">
        <p14:creationId xmlns:p14="http://schemas.microsoft.com/office/powerpoint/2010/main" val="18948029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zervirano mjesto slike slajda 1">
            <a:extLst>
              <a:ext uri="{FF2B5EF4-FFF2-40B4-BE49-F238E27FC236}">
                <a16:creationId xmlns:a16="http://schemas.microsoft.com/office/drawing/2014/main" id="{CD671A21-32B5-4D2A-83B1-D11C10F2E2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Rezervirano mjesto bilježaka 2">
            <a:extLst>
              <a:ext uri="{FF2B5EF4-FFF2-40B4-BE49-F238E27FC236}">
                <a16:creationId xmlns:a16="http://schemas.microsoft.com/office/drawing/2014/main" id="{14A868FA-96C8-44E6-840B-00EFCCED990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O formador deve elaborar cada um ou alguns destes exemplos no slide anterior para mostrar situações que necessitam de consideração ou audiências urgentes e como não recorrer a urgência pode resultar na falha do processo de investigação. Este slide fornece tais elaborações para alguns dos poderes processuais sob a Convenção de Budapeste. </a:t>
            </a:r>
          </a:p>
        </p:txBody>
      </p:sp>
      <p:sp>
        <p:nvSpPr>
          <p:cNvPr id="28676" name="Rezervirano mjesto broja slajda 3">
            <a:extLst>
              <a:ext uri="{FF2B5EF4-FFF2-40B4-BE49-F238E27FC236}">
                <a16:creationId xmlns:a16="http://schemas.microsoft.com/office/drawing/2014/main" id="{491E7DA1-CED3-45FE-B7E0-DB2BE7738C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7794488-3DC0-4AF9-B5B6-F4D8F20D2A58}" type="slidenum">
              <a:rPr lang="en-US" altLang="en-US" smtClean="0"/>
              <a:pPr>
                <a:spcBef>
                  <a:spcPct val="0"/>
                </a:spcBef>
              </a:pPr>
              <a:t>38</a:t>
            </a:fld>
            <a:endParaRPr lang="en-US" altLang="en-US"/>
          </a:p>
        </p:txBody>
      </p:sp>
    </p:spTree>
    <p:extLst>
      <p:ext uri="{BB962C8B-B14F-4D97-AF65-F5344CB8AC3E}">
        <p14:creationId xmlns:p14="http://schemas.microsoft.com/office/powerpoint/2010/main" val="4881831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zervirano mjesto slike slajda 1">
            <a:extLst>
              <a:ext uri="{FF2B5EF4-FFF2-40B4-BE49-F238E27FC236}">
                <a16:creationId xmlns:a16="http://schemas.microsoft.com/office/drawing/2014/main" id="{8006451A-A6C9-4976-A6B2-CADA2BDBC3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Rezervirano mjesto bilježaka 2">
            <a:extLst>
              <a:ext uri="{FF2B5EF4-FFF2-40B4-BE49-F238E27FC236}">
                <a16:creationId xmlns:a16="http://schemas.microsoft.com/office/drawing/2014/main" id="{A0332C2D-5FC9-4452-8D2F-9EB70B6DE0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exemplos de motivos de urgência com base no requerimento de proteção de dados da filial de Ostland.</a:t>
            </a:r>
          </a:p>
        </p:txBody>
      </p:sp>
      <p:sp>
        <p:nvSpPr>
          <p:cNvPr id="30724" name="Rezervirano mjesto broja slajda 3">
            <a:extLst>
              <a:ext uri="{FF2B5EF4-FFF2-40B4-BE49-F238E27FC236}">
                <a16:creationId xmlns:a16="http://schemas.microsoft.com/office/drawing/2014/main" id="{34FC4B7E-C41C-4D22-B028-7DB65D87DA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AF78096-972B-41FD-AF67-6A74836203D4}" type="slidenum">
              <a:rPr lang="en-US" altLang="en-US" smtClean="0"/>
              <a:pPr>
                <a:spcBef>
                  <a:spcPct val="0"/>
                </a:spcBef>
              </a:pPr>
              <a:t>39</a:t>
            </a:fld>
            <a:endParaRPr lang="en-US" altLang="en-US"/>
          </a:p>
        </p:txBody>
      </p:sp>
    </p:spTree>
    <p:extLst>
      <p:ext uri="{BB962C8B-B14F-4D97-AF65-F5344CB8AC3E}">
        <p14:creationId xmlns:p14="http://schemas.microsoft.com/office/powerpoint/2010/main" val="683048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A Parte Um apresenta uma introdução à aplicação de medidas processuais/de investigação em diferentes sistemas jurídicos e uma breve recapitulação da Sessão 1.2.3-1.2.4-1.3.1 do Curso Introdutório de Formação Judicial do Conselho da Europa sobre Cibercrime e Provas Eletrónicas em relação a poderes processuais na Convenção de Budapeste. </a:t>
            </a:r>
          </a:p>
        </p:txBody>
      </p:sp>
      <p:sp>
        <p:nvSpPr>
          <p:cNvPr id="6758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5F0942B-CDC0-4169-9AB4-8A3C56AE1437}" type="slidenum">
              <a:rPr lang="en-US" altLang="en-US">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16233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p>
        </p:txBody>
      </p:sp>
      <p:sp>
        <p:nvSpPr>
          <p:cNvPr id="9114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A5E307-D2E4-4E20-A03F-A828C0677861}" type="slidenum">
              <a:rPr lang="en-US" altLang="en-US">
                <a:latin typeface="Calibri" panose="020F0502020204030204" pitchFamily="34" charset="0"/>
              </a:rPr>
              <a:pPr/>
              <a:t>40</a:t>
            </a:fld>
            <a:endParaRPr lang="en-US" altLang="en-US">
              <a:latin typeface="Calibri" panose="020F0502020204030204" pitchFamily="34" charset="0"/>
            </a:endParaRPr>
          </a:p>
        </p:txBody>
      </p:sp>
    </p:spTree>
    <p:extLst>
      <p:ext uri="{BB962C8B-B14F-4D97-AF65-F5344CB8AC3E}">
        <p14:creationId xmlns:p14="http://schemas.microsoft.com/office/powerpoint/2010/main" val="14524683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Uma das condições estabelecidas no Artigo 15 é que a duração de um poder processual seja claramente indicada. Isto deve ser claramente indicado ao efetuar um requerimento de medidas de investigação, em particular, busca e apreensão, recolha em tempo real de dados de tráfego e interceção de dados de conteúdo, em particular, porque estes são os poderes mais invasivos ao abrigo da Convenção de Budapeste.</a:t>
            </a:r>
          </a:p>
          <a:p>
            <a:endParaRPr lang="en-US" altLang="en-US" dirty="0"/>
          </a:p>
          <a:p>
            <a:r>
              <a:rPr lang="pt-PT" dirty="0"/>
              <a:t>O formador deve esclarecer que a duração/frequência do poder depende de qual poder está a ser exercido e das circunstâncias particulares do caso. Por exemplo, no caso da gravação de dados de tráfego em tempo real, a autorização poderá pode ser preservar durante um período de 2 horas num determinado dia, quando se acredita que ocorrerá uma comunicação especificada. Por outro lado, em caso de apreensão de dados informáticos, o período de tempo durante o qual os materiais apreendidos devem ser retidos pelos </a:t>
            </a:r>
            <a:r>
              <a:rPr lang="pt-PT" dirty="0" err="1"/>
              <a:t>LEAs</a:t>
            </a:r>
            <a:r>
              <a:rPr lang="pt-PT" dirty="0"/>
              <a:t>, ou deve ser especificado por quanto tempo os dados devem ser tornados inacessíveis à pessoa em questão.</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96111E-D955-4CE1-A79E-17F09CE462C4}" type="slidenum">
              <a:rPr lang="en-US" altLang="en-US">
                <a:latin typeface="Calibri" panose="020F0502020204030204" pitchFamily="34" charset="0"/>
              </a:rPr>
              <a:pPr/>
              <a:t>41</a:t>
            </a:fld>
            <a:endParaRPr lang="en-US" altLang="en-US">
              <a:latin typeface="Calibri" panose="020F0502020204030204" pitchFamily="34" charset="0"/>
            </a:endParaRPr>
          </a:p>
        </p:txBody>
      </p:sp>
    </p:spTree>
    <p:extLst>
      <p:ext uri="{BB962C8B-B14F-4D97-AF65-F5344CB8AC3E}">
        <p14:creationId xmlns:p14="http://schemas.microsoft.com/office/powerpoint/2010/main" val="20450733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fornece um trecho do requerimento (para ser utilizado como base do exercício auditivo). que se relaciona com a hora/duração/frequência do poder para realizar a proteção dos dados informáticos, e igualmente o período pelo qual certos dados serão considerados inacessíveis.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42</a:t>
            </a:fld>
            <a:endParaRPr lang="en-US" altLang="en-US"/>
          </a:p>
        </p:txBody>
      </p:sp>
    </p:spTree>
    <p:extLst>
      <p:ext uri="{BB962C8B-B14F-4D97-AF65-F5344CB8AC3E}">
        <p14:creationId xmlns:p14="http://schemas.microsoft.com/office/powerpoint/2010/main" val="25090472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dirty="0"/>
              <a:t>Este slide fornece garantias em relação à limitação dos poderes solicitados. Quando </a:t>
            </a:r>
            <a:r>
              <a:rPr lang="pt-PT" dirty="0" err="1"/>
              <a:t>efetuar</a:t>
            </a:r>
            <a:r>
              <a:rPr lang="pt-PT" dirty="0"/>
              <a:t> um requerimento uma medida de investigação, poderá ser útil incluir ou </a:t>
            </a:r>
            <a:r>
              <a:rPr lang="pt-PT" dirty="0" err="1"/>
              <a:t>efetuar</a:t>
            </a:r>
            <a:r>
              <a:rPr lang="pt-PT" dirty="0"/>
              <a:t> uma declaração a afirmar que os dados só serão divulgados, retidos e copiados na medida do necessário e as cópias serão destruídas quando não forem necessárias. </a:t>
            </a:r>
          </a:p>
          <a:p>
            <a:pPr algn="just"/>
            <a:endParaRPr lang="en-US" altLang="en-US" dirty="0"/>
          </a:p>
          <a:p>
            <a:pPr algn="just"/>
            <a:r>
              <a:rPr lang="pt-PT" dirty="0"/>
              <a:t>O slide também lista possíveis instâncias em que os dados podem ser necessários, que podem ser mencionados no requerimento, se for apropriado.</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09AC6A1-11A6-4E2E-8774-A23B37C194A6}" type="slidenum">
              <a:rPr lang="en-US" altLang="en-US" smtClean="0">
                <a:latin typeface="Calibri" panose="020F0502020204030204" pitchFamily="34" charset="0"/>
              </a:rPr>
              <a:pPr/>
              <a:t>43</a:t>
            </a:fld>
            <a:endParaRPr lang="en-US" altLang="en-US">
              <a:latin typeface="Calibri" panose="020F0502020204030204" pitchFamily="34" charset="0"/>
            </a:endParaRPr>
          </a:p>
        </p:txBody>
      </p:sp>
    </p:spTree>
    <p:extLst>
      <p:ext uri="{BB962C8B-B14F-4D97-AF65-F5344CB8AC3E}">
        <p14:creationId xmlns:p14="http://schemas.microsoft.com/office/powerpoint/2010/main" val="18083923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explica como os dados a serem obtidos no estudo de caso serão utilizados numa capacidade limitada. </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44</a:t>
            </a:fld>
            <a:endParaRPr lang="en-US" altLang="en-US"/>
          </a:p>
        </p:txBody>
      </p:sp>
    </p:spTree>
    <p:extLst>
      <p:ext uri="{BB962C8B-B14F-4D97-AF65-F5344CB8AC3E}">
        <p14:creationId xmlns:p14="http://schemas.microsoft.com/office/powerpoint/2010/main" val="41292573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estabelece as bases para medidas de privacidade a serem incluídas no requerimento. O formador deve explicar que a natureza dos poderes processuais ao abrigo da Convenção de Budapeste tem um impacto na privacidade e isso deve ser considerado durante a aplicação dos poderes processuais. </a:t>
            </a:r>
          </a:p>
          <a:p>
            <a:endParaRPr lang="en-US" altLang="en-US" dirty="0"/>
          </a:p>
          <a:p>
            <a:r>
              <a:rPr lang="pt-PT" dirty="0"/>
              <a:t>O formador também deve esclarecer que os procedimentos específicos sob a Convenção de Budapeste têm impactos variados na privacidade e, portanto, diferentes garantias podem ser adotadas. Por exemplo, em caso de interceção em tempo real de dados de conteúdo, pode ser apropriado tomar medidas como limitar a retenção de dados de conteúdo intercetado e restringir o acesso a dados de conteúdo intercetado a pessoas específicas. Inversamente, no caso de busca e apreensão, limitações podem estar a exigir a destruição de cópias de dados apreendidos após um período de tempo especificado.  São discutidos alguns exemplos nos slides seguintes.</a:t>
            </a:r>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B6B8E52-05E3-4CF2-AD11-D2A13F00B5F3}" type="slidenum">
              <a:rPr lang="en-US" altLang="en-US">
                <a:latin typeface="Calibri" panose="020F0502020204030204" pitchFamily="34" charset="0"/>
              </a:rPr>
              <a:pPr/>
              <a:t>45</a:t>
            </a:fld>
            <a:endParaRPr lang="en-US" altLang="en-US">
              <a:latin typeface="Calibri" panose="020F0502020204030204" pitchFamily="34" charset="0"/>
            </a:endParaRPr>
          </a:p>
        </p:txBody>
      </p:sp>
    </p:spTree>
    <p:extLst>
      <p:ext uri="{BB962C8B-B14F-4D97-AF65-F5344CB8AC3E}">
        <p14:creationId xmlns:p14="http://schemas.microsoft.com/office/powerpoint/2010/main" val="370677085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uma lista de medidas que podem ser tomadas para garantir a privacidade das pessoas envolvidas em investigações criminais e terceiros. Esta lista é hipotética e o seu requerimento pode declarar outras medidas que podem ser apropriadas em qualquer caso específico.</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145845-9B5D-4514-ACDF-5720488B87D0}" type="slidenum">
              <a:rPr lang="en-US" altLang="en-US">
                <a:latin typeface="Calibri" panose="020F0502020204030204" pitchFamily="34" charset="0"/>
              </a:rPr>
              <a:pPr/>
              <a:t>46</a:t>
            </a:fld>
            <a:endParaRPr lang="en-US" altLang="en-US">
              <a:latin typeface="Calibri" panose="020F0502020204030204" pitchFamily="34" charset="0"/>
            </a:endParaRPr>
          </a:p>
        </p:txBody>
      </p:sp>
    </p:spTree>
    <p:extLst>
      <p:ext uri="{BB962C8B-B14F-4D97-AF65-F5344CB8AC3E}">
        <p14:creationId xmlns:p14="http://schemas.microsoft.com/office/powerpoint/2010/main" val="30420512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Este slide explica como os dados solicitados no estudo de caso estarão sujeitos a garantias de privacidade.</a:t>
            </a:r>
          </a:p>
          <a:p>
            <a:endParaRPr lang="en-GB" dirty="0"/>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47</a:t>
            </a:fld>
            <a:endParaRPr lang="en-US" altLang="en-US"/>
          </a:p>
        </p:txBody>
      </p:sp>
    </p:spTree>
    <p:extLst>
      <p:ext uri="{BB962C8B-B14F-4D97-AF65-F5344CB8AC3E}">
        <p14:creationId xmlns:p14="http://schemas.microsoft.com/office/powerpoint/2010/main" val="37067800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teste de proporcionalidade deve ser considerado em cada requerimento de medidas de investigação. O conceito de proporcionalidade é utilizado como critério de justiça e justiça nos processos estatutários de interpretação como um método lógico destinado a auxiliar no discernimento do correto equilíbrio entre os efeitos de permitir o exercício de um poder processual e o benefício para a investigação do exercício de tal poder. </a:t>
            </a: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BF0DB28-F171-432C-B4C1-6C59855E485A}" type="slidenum">
              <a:rPr lang="en-US" altLang="en-US">
                <a:latin typeface="Calibri" panose="020F0502020204030204" pitchFamily="34" charset="0"/>
              </a:rPr>
              <a:pPr/>
              <a:t>48</a:t>
            </a:fld>
            <a:endParaRPr lang="en-US" altLang="en-US">
              <a:latin typeface="Calibri" panose="020F0502020204030204" pitchFamily="34" charset="0"/>
            </a:endParaRPr>
          </a:p>
        </p:txBody>
      </p:sp>
    </p:spTree>
    <p:extLst>
      <p:ext uri="{BB962C8B-B14F-4D97-AF65-F5344CB8AC3E}">
        <p14:creationId xmlns:p14="http://schemas.microsoft.com/office/powerpoint/2010/main" val="41026422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Este slide analisa a aplicação para proteger os dados informáticos de uma perspetiva de proporcionalidade. Ilustra alguns exemplos de fatores que devem ser cobertos pelo pedido para explicar se os poderes processuais solicitados são proporcionais ao valor agregado à investigação do exercício de tais poderes processuais.</a:t>
            </a:r>
          </a:p>
        </p:txBody>
      </p:sp>
      <p:sp>
        <p:nvSpPr>
          <p:cNvPr id="4" name="Slide Number Placeholder 3"/>
          <p:cNvSpPr>
            <a:spLocks noGrp="1"/>
          </p:cNvSpPr>
          <p:nvPr>
            <p:ph type="sldNum" sz="quarter" idx="10"/>
          </p:nvPr>
        </p:nvSpPr>
        <p:spPr/>
        <p:txBody>
          <a:bodyPr/>
          <a:lstStyle/>
          <a:p>
            <a:fld id="{67667333-A3FA-4E08-93FF-4A5228BA6D12}" type="slidenum">
              <a:rPr lang="en-US" altLang="en-US" smtClean="0"/>
              <a:pPr/>
              <a:t>49</a:t>
            </a:fld>
            <a:endParaRPr lang="en-US" altLang="en-US"/>
          </a:p>
        </p:txBody>
      </p:sp>
    </p:spTree>
    <p:extLst>
      <p:ext uri="{BB962C8B-B14F-4D97-AF65-F5344CB8AC3E}">
        <p14:creationId xmlns:p14="http://schemas.microsoft.com/office/powerpoint/2010/main" val="793232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Estes slides enumeram as cada um dos poderes processuais ao abrigo do Capítulo II, Secção 2 da Convenção de Budapeste. O formador pode discutir brevemente cada poder, embora se espere que os participantes compreendam cada um dos poderes nesta fase, tendo completado o curso introdutório.</a:t>
            </a:r>
          </a:p>
          <a:p>
            <a:endParaRPr lang="hr-HR" altLang="en-US" dirty="0"/>
          </a:p>
        </p:txBody>
      </p:sp>
      <p:sp>
        <p:nvSpPr>
          <p:cNvPr id="6861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222BA97-F563-45B0-822D-C29F3907BFEA}" type="slidenum">
              <a:rPr lang="en-US" altLang="en-US">
                <a:latin typeface="Calibri" panose="020F0502020204030204" pitchFamily="34" charset="0"/>
              </a:rPr>
              <a:pPr/>
              <a:t>5</a:t>
            </a:fld>
            <a:endParaRPr lang="en-US" altLang="en-US">
              <a:latin typeface="Calibri" panose="020F0502020204030204" pitchFamily="34" charset="0"/>
            </a:endParaRPr>
          </a:p>
        </p:txBody>
      </p:sp>
    </p:spTree>
    <p:extLst>
      <p:ext uri="{BB962C8B-B14F-4D97-AF65-F5344CB8AC3E}">
        <p14:creationId xmlns:p14="http://schemas.microsoft.com/office/powerpoint/2010/main" val="31038638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Quando efetuar um requerimento de poderes processuais, também deve clarificar se os materiais solicitados podem afetar qualquer sigilo ou privilégio legal, religioso, médico ou jornalístico; e se assim for, justificar ou proporcionar motivos adicionais para permitir o exercício do poder. Se os dados se enquadrarem em qualquer uma das categorias acima mencionadas, pode colocar uma carga adicional em relação ao cumprimento do teste de proporcionalidade.</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2339A7E-A523-4B71-8FE0-6ADFAEAF7A7F}" type="slidenum">
              <a:rPr lang="en-US" altLang="en-US">
                <a:latin typeface="Calibri" panose="020F0502020204030204" pitchFamily="34" charset="0"/>
              </a:rPr>
              <a:pPr/>
              <a:t>50</a:t>
            </a:fld>
            <a:endParaRPr lang="en-US" altLang="en-US">
              <a:latin typeface="Calibri" panose="020F0502020204030204" pitchFamily="34" charset="0"/>
            </a:endParaRPr>
          </a:p>
        </p:txBody>
      </p:sp>
    </p:spTree>
    <p:extLst>
      <p:ext uri="{BB962C8B-B14F-4D97-AF65-F5344CB8AC3E}">
        <p14:creationId xmlns:p14="http://schemas.microsoft.com/office/powerpoint/2010/main" val="21659814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zervirano mjesto slike slajda 1">
            <a:extLst>
              <a:ext uri="{FF2B5EF4-FFF2-40B4-BE49-F238E27FC236}">
                <a16:creationId xmlns:a16="http://schemas.microsoft.com/office/drawing/2014/main" id="{C6496375-A7E7-48D4-99CB-12811F390D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zervirano mjesto bilježaka 2">
            <a:extLst>
              <a:ext uri="{FF2B5EF4-FFF2-40B4-BE49-F238E27FC236}">
                <a16:creationId xmlns:a16="http://schemas.microsoft.com/office/drawing/2014/main" id="{DC0D5C96-B176-447B-87D7-D6DC16F62D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 formador deve destacar a importância da confidencialidade na altura de consideração do pedido ou da audiência. A falha em garantir a confidencialidade pode frustrar o exercício de um poder processual e, possivelmente, até mesmo uma investigação criminal inteira. No caso de requerimentos por escrito, antes da audiência, o juiz deve perceber se o requerimento requer que a audiência seja confidencial. </a:t>
            </a:r>
          </a:p>
        </p:txBody>
      </p:sp>
      <p:sp>
        <p:nvSpPr>
          <p:cNvPr id="32772" name="Rezervirano mjesto broja slajda 3">
            <a:extLst>
              <a:ext uri="{FF2B5EF4-FFF2-40B4-BE49-F238E27FC236}">
                <a16:creationId xmlns:a16="http://schemas.microsoft.com/office/drawing/2014/main" id="{245DEB3C-7ED9-4EDF-B7BA-760D096398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3F76DE1-75A6-4354-9413-0133CCD398EC}" type="slidenum">
              <a:rPr lang="en-US" altLang="en-US" smtClean="0"/>
              <a:pPr>
                <a:spcBef>
                  <a:spcPct val="0"/>
                </a:spcBef>
              </a:pPr>
              <a:t>51</a:t>
            </a:fld>
            <a:endParaRPr lang="en-US" altLang="en-US"/>
          </a:p>
        </p:txBody>
      </p:sp>
    </p:spTree>
    <p:extLst>
      <p:ext uri="{BB962C8B-B14F-4D97-AF65-F5344CB8AC3E}">
        <p14:creationId xmlns:p14="http://schemas.microsoft.com/office/powerpoint/2010/main" val="35965014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zervirano mjesto slike slajda 1">
            <a:extLst>
              <a:ext uri="{FF2B5EF4-FFF2-40B4-BE49-F238E27FC236}">
                <a16:creationId xmlns:a16="http://schemas.microsoft.com/office/drawing/2014/main" id="{6628FE4C-493C-4089-93A2-302F1B0DC78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zervirano mjesto bilježaka 2">
            <a:extLst>
              <a:ext uri="{FF2B5EF4-FFF2-40B4-BE49-F238E27FC236}">
                <a16:creationId xmlns:a16="http://schemas.microsoft.com/office/drawing/2014/main" id="{B6EC3867-04A3-4570-B988-ADBB68500A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fornece exemplos de diferentes poderes processuais que destacam a base legal para garantir a confidencialidade dos poderes processuais.</a:t>
            </a:r>
          </a:p>
        </p:txBody>
      </p:sp>
      <p:sp>
        <p:nvSpPr>
          <p:cNvPr id="34820" name="Rezervirano mjesto broja slajda 3">
            <a:extLst>
              <a:ext uri="{FF2B5EF4-FFF2-40B4-BE49-F238E27FC236}">
                <a16:creationId xmlns:a16="http://schemas.microsoft.com/office/drawing/2014/main" id="{A2BE7C5D-DFEF-411A-A5B3-84C40FB4AF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AB551F7-6348-413B-8EA7-93C601E9208D}" type="slidenum">
              <a:rPr lang="en-US" altLang="en-US" smtClean="0"/>
              <a:pPr>
                <a:spcBef>
                  <a:spcPct val="0"/>
                </a:spcBef>
              </a:pPr>
              <a:t>52</a:t>
            </a:fld>
            <a:endParaRPr lang="en-US" altLang="en-US"/>
          </a:p>
        </p:txBody>
      </p:sp>
    </p:spTree>
    <p:extLst>
      <p:ext uri="{BB962C8B-B14F-4D97-AF65-F5344CB8AC3E}">
        <p14:creationId xmlns:p14="http://schemas.microsoft.com/office/powerpoint/2010/main" val="17501158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zervirano mjesto slike slajda 1">
            <a:extLst>
              <a:ext uri="{FF2B5EF4-FFF2-40B4-BE49-F238E27FC236}">
                <a16:creationId xmlns:a16="http://schemas.microsoft.com/office/drawing/2014/main" id="{B0264CD7-643B-4F84-B15A-F3526F362C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zervirano mjesto bilježaka 2">
            <a:extLst>
              <a:ext uri="{FF2B5EF4-FFF2-40B4-BE49-F238E27FC236}">
                <a16:creationId xmlns:a16="http://schemas.microsoft.com/office/drawing/2014/main" id="{A3738B2F-9B25-41FD-BC1B-D6E05BD4A1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explicar as diferentes formas pelas quais o juiz pode garantir a confidencialidade do processo. A lista fornecida neste diapositivo não é exaustiva e a legislação interna pode prever formas diferentes de garantir a confidencialidade de uma audiência em particular. Podem ser tomadas medidas semelhantes ao considerar um pedido de exercício de poderes processuais.</a:t>
            </a:r>
          </a:p>
          <a:p>
            <a:endParaRPr lang="en-US" altLang="en-US" dirty="0"/>
          </a:p>
          <a:p>
            <a:r>
              <a:rPr lang="pt-PT" b="1" dirty="0"/>
              <a:t>Audiências </a:t>
            </a:r>
            <a:r>
              <a:rPr lang="pt-PT" b="1" i="1" dirty="0"/>
              <a:t>in </a:t>
            </a:r>
            <a:r>
              <a:rPr lang="pt-PT" b="1" i="1" dirty="0" err="1"/>
              <a:t>camera</a:t>
            </a:r>
            <a:r>
              <a:rPr lang="pt-PT" b="1" dirty="0"/>
              <a:t>: </a:t>
            </a:r>
            <a:r>
              <a:rPr lang="pt-PT" dirty="0"/>
              <a:t>audiências que ocorrem fora de um tribunal público, talvez no gabinete de um oficial de justiça.</a:t>
            </a:r>
          </a:p>
          <a:p>
            <a:r>
              <a:rPr lang="pt-PT" b="1" dirty="0"/>
              <a:t>Audiências </a:t>
            </a:r>
            <a:r>
              <a:rPr lang="pt-PT" b="1" i="1" dirty="0" err="1"/>
              <a:t>ex-parte</a:t>
            </a:r>
            <a:r>
              <a:rPr lang="pt-PT" b="1" dirty="0"/>
              <a:t>: </a:t>
            </a:r>
            <a:r>
              <a:rPr lang="pt-PT" dirty="0"/>
              <a:t>audiências que ocorrem sem aviso prévio e presença da pessoa em causa com a investigação criminal contra quem o poder será exercido.</a:t>
            </a:r>
          </a:p>
          <a:p>
            <a:r>
              <a:rPr lang="pt-PT" b="1" dirty="0"/>
              <a:t>Ordem vedada/ordem de sigilo/ordem de confidencialidade: </a:t>
            </a:r>
            <a:r>
              <a:rPr lang="pt-PT" dirty="0"/>
              <a:t>estes termos referem-se a um requerimento que não está em si mesmo disponível para qualquer parte, exceto o Requerente.</a:t>
            </a:r>
          </a:p>
          <a:p>
            <a:r>
              <a:rPr lang="pt-PT" b="1" dirty="0"/>
              <a:t>Exigindo que os prestadores de serviços mantenham a confidencialidade: </a:t>
            </a:r>
            <a:r>
              <a:rPr lang="pt-PT" dirty="0"/>
              <a:t>As ordens podem exigir que os prestadores de serviços mantenham a confidencialidade em relação ao exercício de poderes processuais.</a:t>
            </a:r>
          </a:p>
        </p:txBody>
      </p:sp>
      <p:sp>
        <p:nvSpPr>
          <p:cNvPr id="36868" name="Rezervirano mjesto broja slajda 3">
            <a:extLst>
              <a:ext uri="{FF2B5EF4-FFF2-40B4-BE49-F238E27FC236}">
                <a16:creationId xmlns:a16="http://schemas.microsoft.com/office/drawing/2014/main" id="{258151A3-D172-4085-9887-6F10FC1F9A5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54DEEDC-A086-467A-88A5-5B88818738B8}" type="slidenum">
              <a:rPr lang="en-US" altLang="en-US" smtClean="0"/>
              <a:pPr>
                <a:spcBef>
                  <a:spcPct val="0"/>
                </a:spcBef>
              </a:pPr>
              <a:t>53</a:t>
            </a:fld>
            <a:endParaRPr lang="en-US" altLang="en-US"/>
          </a:p>
        </p:txBody>
      </p:sp>
    </p:spTree>
    <p:extLst>
      <p:ext uri="{BB962C8B-B14F-4D97-AF65-F5344CB8AC3E}">
        <p14:creationId xmlns:p14="http://schemas.microsoft.com/office/powerpoint/2010/main" val="33678239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zervirano mjesto slike slajda 1">
            <a:extLst>
              <a:ext uri="{FF2B5EF4-FFF2-40B4-BE49-F238E27FC236}">
                <a16:creationId xmlns:a16="http://schemas.microsoft.com/office/drawing/2014/main" id="{E7577A87-31C3-4E45-ADD0-9F73247FA2B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Rezervirano mjesto bilježaka 2">
            <a:extLst>
              <a:ext uri="{FF2B5EF4-FFF2-40B4-BE49-F238E27FC236}">
                <a16:creationId xmlns:a16="http://schemas.microsoft.com/office/drawing/2014/main" id="{D43ACACC-1161-4329-A8AD-EE1DA6BB54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r-HR" altLang="en-US" b="1"/>
          </a:p>
        </p:txBody>
      </p:sp>
      <p:sp>
        <p:nvSpPr>
          <p:cNvPr id="38916" name="Rezervirano mjesto broja slajda 3">
            <a:extLst>
              <a:ext uri="{FF2B5EF4-FFF2-40B4-BE49-F238E27FC236}">
                <a16:creationId xmlns:a16="http://schemas.microsoft.com/office/drawing/2014/main" id="{E6D1E5CA-C74B-47A9-9826-B4E81C6BE0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9B42E99-2154-4CD2-9719-04D9B00A4FBF}" type="slidenum">
              <a:rPr lang="en-US" altLang="en-US" smtClean="0"/>
              <a:pPr>
                <a:spcBef>
                  <a:spcPct val="0"/>
                </a:spcBef>
              </a:pPr>
              <a:t>54</a:t>
            </a:fld>
            <a:endParaRPr lang="en-US" altLang="en-US"/>
          </a:p>
        </p:txBody>
      </p:sp>
    </p:spTree>
    <p:extLst>
      <p:ext uri="{BB962C8B-B14F-4D97-AF65-F5344CB8AC3E}">
        <p14:creationId xmlns:p14="http://schemas.microsoft.com/office/powerpoint/2010/main" val="13458964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a:t>A Parte Quatro refere-se aos motivos que formam a base do porquê os poderes processuais são necessários para questões de investigação criminal especificada.</a:t>
            </a:r>
          </a:p>
        </p:txBody>
      </p:sp>
      <p:sp>
        <p:nvSpPr>
          <p:cNvPr id="10035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86835E-9418-4756-87EA-84788C6C33B3}" type="slidenum">
              <a:rPr lang="en-US" altLang="en-US">
                <a:latin typeface="Calibri" panose="020F0502020204030204" pitchFamily="34" charset="0"/>
              </a:rPr>
              <a:pPr/>
              <a:t>55</a:t>
            </a:fld>
            <a:endParaRPr lang="en-US" altLang="en-US">
              <a:latin typeface="Calibri" panose="020F0502020204030204" pitchFamily="34" charset="0"/>
            </a:endParaRPr>
          </a:p>
        </p:txBody>
      </p:sp>
    </p:spTree>
    <p:extLst>
      <p:ext uri="{BB962C8B-B14F-4D97-AF65-F5344CB8AC3E}">
        <p14:creationId xmlns:p14="http://schemas.microsoft.com/office/powerpoint/2010/main" val="40138756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Artigo 15 da Convenção de Budapeste exige especificamente que a aplicação dos poderes processuais se baseiam em motivos que justifiquem tal exercício. Isto também foi reiterado na Nota explicativa da Convenção de Budapeste. O formador deve explicar aos delegados a importância de explicar claramente os motivos numa solicitação para o exercício de poderes processuais.</a:t>
            </a: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0BBA5F-6628-4FB4-8BA9-5640708E5A1C}" type="slidenum">
              <a:rPr lang="en-US" altLang="en-US">
                <a:latin typeface="Calibri" panose="020F0502020204030204" pitchFamily="34" charset="0"/>
              </a:rPr>
              <a:pPr/>
              <a:t>56</a:t>
            </a:fld>
            <a:endParaRPr lang="en-US" altLang="en-US">
              <a:latin typeface="Calibri" panose="020F0502020204030204" pitchFamily="34" charset="0"/>
            </a:endParaRPr>
          </a:p>
        </p:txBody>
      </p:sp>
    </p:spTree>
    <p:extLst>
      <p:ext uri="{BB962C8B-B14F-4D97-AF65-F5344CB8AC3E}">
        <p14:creationId xmlns:p14="http://schemas.microsoft.com/office/powerpoint/2010/main" val="26356535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deve ser utilizado pelo instrutor para explicar como, em todos os outros tipos de requerimentos e casos, não existem "motivos padrão" quando se trata de requerimentos de provas eletrónicas. Os motivos que devem ser mencionados como parte de um requerimento dependem inteiramente dos factos do caso e do tipo de poder processual exercido. </a:t>
            </a: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B694E1C-1F1A-4A46-B089-044083B41080}" type="slidenum">
              <a:rPr lang="en-US" altLang="en-US">
                <a:latin typeface="Calibri" panose="020F0502020204030204" pitchFamily="34" charset="0"/>
              </a:rPr>
              <a:pPr/>
              <a:t>57</a:t>
            </a:fld>
            <a:endParaRPr lang="en-US" altLang="en-US">
              <a:latin typeface="Calibri" panose="020F0502020204030204" pitchFamily="34" charset="0"/>
            </a:endParaRPr>
          </a:p>
        </p:txBody>
      </p:sp>
    </p:spTree>
    <p:extLst>
      <p:ext uri="{BB962C8B-B14F-4D97-AF65-F5344CB8AC3E}">
        <p14:creationId xmlns:p14="http://schemas.microsoft.com/office/powerpoint/2010/main" val="19059270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a preservação rápida de dados armazenados.</a:t>
            </a:r>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58</a:t>
            </a:fld>
            <a:endParaRPr lang="en-US" altLang="en-US">
              <a:latin typeface="Calibri" panose="020F0502020204030204" pitchFamily="34" charset="0"/>
            </a:endParaRPr>
          </a:p>
        </p:txBody>
      </p:sp>
    </p:spTree>
    <p:extLst>
      <p:ext uri="{BB962C8B-B14F-4D97-AF65-F5344CB8AC3E}">
        <p14:creationId xmlns:p14="http://schemas.microsoft.com/office/powerpoint/2010/main" val="15733108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utilizar este slide para discutir exemplos de motivos com base nos quais as pessoas podem solicitar ou candidatar-se para poderes processuais para divulgação parcial de dados de tráfego.</a:t>
            </a:r>
          </a:p>
        </p:txBody>
      </p:sp>
      <p:sp>
        <p:nvSpPr>
          <p:cNvPr id="10342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D951685-FAF1-497E-BB24-A136148FBD91}" type="slidenum">
              <a:rPr lang="en-US" altLang="en-US">
                <a:latin typeface="Calibri" panose="020F0502020204030204" pitchFamily="34" charset="0"/>
              </a:rPr>
              <a:pPr/>
              <a:t>59</a:t>
            </a:fld>
            <a:endParaRPr lang="en-US" altLang="en-US">
              <a:latin typeface="Calibri" panose="020F0502020204030204" pitchFamily="34" charset="0"/>
            </a:endParaRPr>
          </a:p>
        </p:txBody>
      </p:sp>
    </p:spTree>
    <p:extLst>
      <p:ext uri="{BB962C8B-B14F-4D97-AF65-F5344CB8AC3E}">
        <p14:creationId xmlns:p14="http://schemas.microsoft.com/office/powerpoint/2010/main" val="1982859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explica como a Convenção de Budapeste permite que os países determinem os processos apropriados para a aplicação de poderes processuais através da legislação nacional. O formador deve explicar que tal foi implementado de forma diferente em diferentes jurisdições. </a:t>
            </a:r>
          </a:p>
          <a:p>
            <a:endParaRPr lang="en-US" altLang="en-US" dirty="0"/>
          </a:p>
          <a:p>
            <a:pPr algn="just"/>
            <a:r>
              <a:rPr lang="pt-PT" dirty="0"/>
              <a:t>Algumas jurisdições exigem que seja realizada uma solicitação por escrito, após a qual deve ocorrer um processo de audiência diante de uma autoridade judicial, que será responsável por emitir uma ordem por escrito, permitindo ou impedindo a aplicação de poderes processuais.</a:t>
            </a:r>
          </a:p>
          <a:p>
            <a:pPr algn="just"/>
            <a:endParaRPr lang="en-US" altLang="en-US" dirty="0"/>
          </a:p>
          <a:p>
            <a:pPr algn="just"/>
            <a:r>
              <a:rPr lang="pt-PT" dirty="0"/>
              <a:t>Outras jurisdições exigem que seja feita um requerimento verbal após o qual (ou como parte do próprio requerimento) uma audiência (possivelmente não pessoalmente e através de ligação telefónica) seja conduzida após a qual o magistrado investigador/autoridade judicial emite uma ordem verbal ou uma breve ordem escrito.</a:t>
            </a:r>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6</a:t>
            </a:fld>
            <a:endParaRPr lang="en-US" altLang="en-US">
              <a:latin typeface="Calibri" panose="020F0502020204030204" pitchFamily="34" charset="0"/>
            </a:endParaRPr>
          </a:p>
        </p:txBody>
      </p:sp>
    </p:spTree>
    <p:extLst>
      <p:ext uri="{BB962C8B-B14F-4D97-AF65-F5344CB8AC3E}">
        <p14:creationId xmlns:p14="http://schemas.microsoft.com/office/powerpoint/2010/main" val="2326701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utilizar este slide para discutir exemplos de motivos com base nos quais as pessoas podem solicitar ou candidatar-se para poderes processuais para a busca e apreensão de dados informáticos armazenados.</a:t>
            </a:r>
          </a:p>
        </p:txBody>
      </p:sp>
      <p:sp>
        <p:nvSpPr>
          <p:cNvPr id="104452"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FC4592A-D1B5-4C6B-B026-41822935D403}" type="slidenum">
              <a:rPr lang="en-US" altLang="en-US">
                <a:latin typeface="Calibri" panose="020F0502020204030204" pitchFamily="34" charset="0"/>
              </a:rPr>
              <a:pPr/>
              <a:t>60</a:t>
            </a:fld>
            <a:endParaRPr lang="en-US" altLang="en-US">
              <a:latin typeface="Calibri" panose="020F0502020204030204" pitchFamily="34" charset="0"/>
            </a:endParaRPr>
          </a:p>
        </p:txBody>
      </p:sp>
    </p:spTree>
    <p:extLst>
      <p:ext uri="{BB962C8B-B14F-4D97-AF65-F5344CB8AC3E}">
        <p14:creationId xmlns:p14="http://schemas.microsoft.com/office/powerpoint/2010/main" val="3810166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utilizar estes slides para discutir exemplos de motivos com base nos quais as pessoas podem solicitar ou candidatar-se para poderes processuais para interceção de dados de conteúdo.</a:t>
            </a:r>
          </a:p>
        </p:txBody>
      </p:sp>
      <p:sp>
        <p:nvSpPr>
          <p:cNvPr id="10547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6190AEE-9DEA-42F6-8B48-F4195E28BA0B}" type="slidenum">
              <a:rPr lang="en-US" altLang="en-US">
                <a:latin typeface="Calibri" panose="020F0502020204030204" pitchFamily="34" charset="0"/>
              </a:rPr>
              <a:pPr/>
              <a:t>61</a:t>
            </a:fld>
            <a:endParaRPr lang="en-US" altLang="en-US">
              <a:latin typeface="Calibri" panose="020F0502020204030204" pitchFamily="34" charset="0"/>
            </a:endParaRPr>
          </a:p>
        </p:txBody>
      </p:sp>
    </p:spTree>
    <p:extLst>
      <p:ext uri="{BB962C8B-B14F-4D97-AF65-F5344CB8AC3E}">
        <p14:creationId xmlns:p14="http://schemas.microsoft.com/office/powerpoint/2010/main" val="26756623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instrutor deve utilizar estes slides para discutir exemplos de motivos com base nos quais as pessoas podem solicitar ou candidatar-se para poderes processuais para interceção de dados de conteúdo.</a:t>
            </a:r>
          </a:p>
        </p:txBody>
      </p:sp>
      <p:sp>
        <p:nvSpPr>
          <p:cNvPr id="10650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B07E28E-29C1-4ADF-ABBF-F7022A88DEB8}" type="slidenum">
              <a:rPr lang="en-US" altLang="en-US">
                <a:latin typeface="Calibri" panose="020F0502020204030204" pitchFamily="34" charset="0"/>
              </a:rPr>
              <a:pPr/>
              <a:t>62</a:t>
            </a:fld>
            <a:endParaRPr lang="en-US" altLang="en-US">
              <a:latin typeface="Calibri" panose="020F0502020204030204" pitchFamily="34" charset="0"/>
            </a:endParaRPr>
          </a:p>
        </p:txBody>
      </p:sp>
    </p:spTree>
    <p:extLst>
      <p:ext uri="{BB962C8B-B14F-4D97-AF65-F5344CB8AC3E}">
        <p14:creationId xmlns:p14="http://schemas.microsoft.com/office/powerpoint/2010/main" val="4254907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foca nos pedidos de medidas de investigação que são resultado de pedidos de assistência mútua recebidos de países estrangeiros. É possível que um país estrangeiro solicite assistência mútua para obter provas </a:t>
            </a:r>
            <a:r>
              <a:rPr lang="pt-PT" dirty="0" err="1"/>
              <a:t>eletrónicas</a:t>
            </a:r>
            <a:r>
              <a:rPr lang="pt-PT" dirty="0"/>
              <a:t> ou o exercício de qualquer poder processual. Com base nisto, é possível que uma autoridade relevante possa solicitar as medidas de investigação relevantes. </a:t>
            </a:r>
          </a:p>
          <a:p>
            <a:endParaRPr lang="en-US" altLang="en-US" dirty="0"/>
          </a:p>
          <a:p>
            <a:r>
              <a:rPr lang="pt-PT" dirty="0"/>
              <a:t>No caso de solicitações urgentes, pode ser possível, de acordo com as leis nacionais, candidatar-se a medidas de investigação e ter uma audiência ou consideração do pedido para medidas de investigação antes da </a:t>
            </a:r>
            <a:r>
              <a:rPr lang="pt-PT" dirty="0" err="1"/>
              <a:t>receção</a:t>
            </a:r>
            <a:r>
              <a:rPr lang="pt-PT" dirty="0"/>
              <a:t> de um pedido formal. </a:t>
            </a:r>
          </a:p>
        </p:txBody>
      </p:sp>
      <p:sp>
        <p:nvSpPr>
          <p:cNvPr id="10752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C4D54A-191D-441F-BA1B-F1CB15F46D1D}" type="slidenum">
              <a:rPr lang="en-US" altLang="en-US">
                <a:latin typeface="Calibri" panose="020F0502020204030204" pitchFamily="34" charset="0"/>
              </a:rPr>
              <a:pPr/>
              <a:t>63</a:t>
            </a:fld>
            <a:endParaRPr lang="en-US" altLang="en-US">
              <a:latin typeface="Calibri" panose="020F0502020204030204" pitchFamily="34" charset="0"/>
            </a:endParaRPr>
          </a:p>
        </p:txBody>
      </p:sp>
    </p:spTree>
    <p:extLst>
      <p:ext uri="{BB962C8B-B14F-4D97-AF65-F5344CB8AC3E}">
        <p14:creationId xmlns:p14="http://schemas.microsoft.com/office/powerpoint/2010/main" val="13288660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Os motivos em relação aos dados específicos identificados também devem ser explicados. Por exemplo, deve ser demonstrado que os dados são relevantes e de valor substancial para a investigação criminal especificada. Além disso, se os dados solicitados forem conhecidos como privilegiados ou confidenciais, isso deve ser claramente indicado e deve ser fornecida uma justificação.  Este slide fornece novamente ilustrações, e é possível que outros motivos relacionados especificamente aos dados solicitados possam ser especificados quando efetuar um requerimento de poderes processuais.</a:t>
            </a:r>
          </a:p>
          <a:p>
            <a:pPr algn="just"/>
            <a:endParaRPr lang="en-US" altLang="en-US"/>
          </a:p>
          <a:p>
            <a:pPr algn="just"/>
            <a:r>
              <a:rPr lang="pt-PT"/>
              <a:t>Devem ser fornecidos fundamentos adicionais caso os dados solicitados sejam privilegiados ou confidenciais; visto que os padrões de divulgação ou acesso a tais dados podem ser mais elevados em qualquer jurisdição particular. Os delegados devem ser informados de que, se estes dados estiverem a ser solicitados, poderão ser necessárias informações adicionais. </a:t>
            </a: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CF87A2-873E-4071-A81A-F07AFED725F7}" type="slidenum">
              <a:rPr lang="en-US" altLang="en-US">
                <a:latin typeface="Calibri" panose="020F0502020204030204" pitchFamily="34" charset="0"/>
              </a:rPr>
              <a:pPr/>
              <a:t>64</a:t>
            </a:fld>
            <a:endParaRPr lang="en-US" altLang="en-US">
              <a:latin typeface="Calibri" panose="020F0502020204030204" pitchFamily="34" charset="0"/>
            </a:endParaRPr>
          </a:p>
        </p:txBody>
      </p:sp>
    </p:spTree>
    <p:extLst>
      <p:ext uri="{BB962C8B-B14F-4D97-AF65-F5344CB8AC3E}">
        <p14:creationId xmlns:p14="http://schemas.microsoft.com/office/powerpoint/2010/main" val="18022222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É importante que o formador enfatize que detalhes suficientes devem ser fornecidos para explicar cada fundamento mencionado no requerimento. A mera afirmação de que a interceção de dados de conteúdo é necessária para investigar uma infração grave pode não ser motivo suficiente em muitas jurisdições. O requerimento também pode precisar de especificar a fonte, a qualidade, a fiabilidade das informações, como as informações foram verificadas, a utilidade dos dados a serem obtidos e a relevância da interceção para a investigação. </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65</a:t>
            </a:fld>
            <a:endParaRPr lang="en-US" altLang="en-US">
              <a:latin typeface="Calibri" panose="020F0502020204030204" pitchFamily="34" charset="0"/>
            </a:endParaRPr>
          </a:p>
        </p:txBody>
      </p:sp>
    </p:spTree>
    <p:extLst>
      <p:ext uri="{BB962C8B-B14F-4D97-AF65-F5344CB8AC3E}">
        <p14:creationId xmlns:p14="http://schemas.microsoft.com/office/powerpoint/2010/main" val="3954696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Este slide ilustra em elevado nível certos fundamentos que podem formar a base de um requerimento para garantir dados da filial de Ostland O formador pode utilizar isto para ligar o conceito de motivos ao requerimento real recebido. É também importante para o formador enfatizar que meramente mencionar estes motivos no requerimento não é suficiente – a fonte, fiabilidade, etc., das informações também devem ser abordadas.</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F6BDBDA-A8D0-49AD-BAFA-0B257C113053}" type="slidenum">
              <a:rPr lang="en-US" altLang="en-US">
                <a:latin typeface="Calibri" panose="020F0502020204030204" pitchFamily="34" charset="0"/>
              </a:rPr>
              <a:pPr/>
              <a:t>66</a:t>
            </a:fld>
            <a:endParaRPr lang="en-US" altLang="en-US">
              <a:latin typeface="Calibri" panose="020F0502020204030204" pitchFamily="34" charset="0"/>
            </a:endParaRPr>
          </a:p>
        </p:txBody>
      </p:sp>
    </p:spTree>
    <p:extLst>
      <p:ext uri="{BB962C8B-B14F-4D97-AF65-F5344CB8AC3E}">
        <p14:creationId xmlns:p14="http://schemas.microsoft.com/office/powerpoint/2010/main" val="18972863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pt-PT" dirty="0"/>
              <a:t>A Parte Cinco refere-se a certas formalidades gerais de requerimentos por escrito, embora essa parte tenha de ser adaptada para diferentes sistemas legais e jurisdições. </a:t>
            </a:r>
          </a:p>
        </p:txBody>
      </p:sp>
      <p:sp>
        <p:nvSpPr>
          <p:cNvPr id="11059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1CB6F8D-B5F8-41DA-8621-F44378C2D0F3}" type="slidenum">
              <a:rPr lang="en-US" altLang="en-US">
                <a:latin typeface="Calibri" panose="020F0502020204030204" pitchFamily="34" charset="0"/>
              </a:rPr>
              <a:pPr/>
              <a:t>67</a:t>
            </a:fld>
            <a:endParaRPr lang="en-US" altLang="en-US">
              <a:latin typeface="Calibri" panose="020F0502020204030204" pitchFamily="34" charset="0"/>
            </a:endParaRPr>
          </a:p>
        </p:txBody>
      </p:sp>
    </p:spTree>
    <p:extLst>
      <p:ext uri="{BB962C8B-B14F-4D97-AF65-F5344CB8AC3E}">
        <p14:creationId xmlns:p14="http://schemas.microsoft.com/office/powerpoint/2010/main" val="24865779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Muitas jurisdições exigem um requerimento por escrito na procura de autorização para o exercício de um poder processual. Em jurisdições que exigem um requerimento por escrito, a legislação interna também pode exigir determinados documentos além do requerimento a apresentar perante uma autoridade judicial antes ou durante a audiência desse requerimento.</a:t>
            </a:r>
          </a:p>
          <a:p>
            <a:endParaRPr lang="en-US" altLang="en-US" dirty="0"/>
          </a:p>
          <a:p>
            <a:r>
              <a:rPr lang="pt-PT" dirty="0"/>
              <a:t>O formador deve destacar que os requisitos fornecidos neste slide são apenas exemplos e provavelmente variarão dependendo da jurisdição.  </a:t>
            </a:r>
          </a:p>
          <a:p>
            <a:endParaRPr lang="en-US" altLang="en-US" dirty="0"/>
          </a:p>
          <a:p>
            <a:r>
              <a:rPr lang="pt-PT" dirty="0"/>
              <a:t>Certas jurisdições também exigem:</a:t>
            </a:r>
          </a:p>
          <a:p>
            <a:pPr marL="628650" lvl="1" indent="-171450">
              <a:buFontTx/>
              <a:buChar char="•"/>
            </a:pPr>
            <a:r>
              <a:rPr lang="pt-PT" dirty="0"/>
              <a:t>Depoimentos ou declarações juramentadas do procurador/agente da autoridade/informante, se houver. </a:t>
            </a:r>
          </a:p>
          <a:p>
            <a:pPr marL="628650" lvl="1" indent="-171450">
              <a:buFontTx/>
              <a:buChar char="•"/>
            </a:pPr>
            <a:r>
              <a:rPr lang="pt-PT" dirty="0"/>
              <a:t>rascunho da ordem que explique o âmbito e a duração do exercício das competências processuais</a:t>
            </a:r>
          </a:p>
          <a:p>
            <a:pPr marL="628650" lvl="1" indent="-171450">
              <a:buFontTx/>
              <a:buChar char="•"/>
            </a:pPr>
            <a:r>
              <a:rPr lang="pt-PT" dirty="0"/>
              <a:t>Documentos de apoio relacionados com a investigação criminal específica (incluindo quaisquer relatórios de investigação ou outros materiais que suportem a utilização dos poderes processuais pretendidos) </a:t>
            </a:r>
          </a:p>
          <a:p>
            <a:pPr marL="628650" lvl="1" indent="-171450">
              <a:buFontTx/>
              <a:buChar char="•"/>
            </a:pPr>
            <a:r>
              <a:rPr lang="pt-PT" dirty="0"/>
              <a:t>Solicitações de assistência mútua recebidas de estados estrangeiros que formam a base do pedido</a:t>
            </a:r>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B83FB14-85B9-44E2-B809-8C4B42E86998}" type="slidenum">
              <a:rPr lang="en-US" altLang="en-US">
                <a:latin typeface="Calibri" panose="020F0502020204030204" pitchFamily="34" charset="0"/>
              </a:rPr>
              <a:pPr/>
              <a:t>68</a:t>
            </a:fld>
            <a:endParaRPr lang="en-US" altLang="en-US">
              <a:latin typeface="Calibri" panose="020F0502020204030204" pitchFamily="34" charset="0"/>
            </a:endParaRPr>
          </a:p>
        </p:txBody>
      </p:sp>
    </p:spTree>
    <p:extLst>
      <p:ext uri="{BB962C8B-B14F-4D97-AF65-F5344CB8AC3E}">
        <p14:creationId xmlns:p14="http://schemas.microsoft.com/office/powerpoint/2010/main" val="11800684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O formador deve salientar que é perfeitamente possível que os documentos comprovativos nem sempre estejam disponíveis, dada a natureza preliminar dos poderes previstos na Convenção de Budapeste. Em tal caso, um requerimento pode simplesmente declarar que um documento específico não está disponível com justificação e declarar que tal documento será submetido à autoridade da audiência assim que estiver disponível. </a:t>
            </a:r>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938717-8653-4F47-98AF-2D61AE97DB38}" type="slidenum">
              <a:rPr lang="en-US" altLang="en-US">
                <a:latin typeface="Calibri" panose="020F0502020204030204" pitchFamily="34" charset="0"/>
              </a:rPr>
              <a:pPr/>
              <a:t>69</a:t>
            </a:fld>
            <a:endParaRPr lang="en-US" altLang="en-US">
              <a:latin typeface="Calibri" panose="020F0502020204030204" pitchFamily="34" charset="0"/>
            </a:endParaRPr>
          </a:p>
        </p:txBody>
      </p:sp>
    </p:spTree>
    <p:extLst>
      <p:ext uri="{BB962C8B-B14F-4D97-AF65-F5344CB8AC3E}">
        <p14:creationId xmlns:p14="http://schemas.microsoft.com/office/powerpoint/2010/main" val="379412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fornece uma breve introdução aos requerimentos e fornece uma base para o resto desta aula. O formador deve explicar que muitos países, na sua implementação das disposições da Convenção, exigem que os </a:t>
            </a:r>
            <a:r>
              <a:rPr lang="pt-PT" dirty="0" err="1"/>
              <a:t>LEAs</a:t>
            </a:r>
            <a:r>
              <a:rPr lang="pt-PT" dirty="0"/>
              <a:t> ou procuradores façam solicitações por escrito a autoridades judiciais independentes para obter permissão ou mandados que permitam o exercício de poderes processuais. Pode ser útil destacar também que alguns sistemas jurídicos não exijam a apresentação de pedidos por escrito para o exercício de poderes judiciais, mas, em vez disso, requerem que os requerimentos verbais sejam </a:t>
            </a:r>
            <a:r>
              <a:rPr lang="pt-PT" dirty="0" err="1"/>
              <a:t>efetuados</a:t>
            </a:r>
            <a:r>
              <a:rPr lang="pt-PT" dirty="0"/>
              <a:t> antes do exercício de poderes processuais</a:t>
            </a:r>
          </a:p>
        </p:txBody>
      </p:sp>
      <p:sp>
        <p:nvSpPr>
          <p:cNvPr id="69636"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0A59D8-1367-48D8-944D-78C2341E249C}" type="slidenum">
              <a:rPr lang="en-US" altLang="en-US">
                <a:latin typeface="Calibri" panose="020F0502020204030204" pitchFamily="34" charset="0"/>
              </a:rPr>
              <a:pPr/>
              <a:t>7</a:t>
            </a:fld>
            <a:endParaRPr lang="en-US" altLang="en-US">
              <a:latin typeface="Calibri" panose="020F0502020204030204" pitchFamily="34" charset="0"/>
            </a:endParaRPr>
          </a:p>
        </p:txBody>
      </p:sp>
    </p:spTree>
    <p:extLst>
      <p:ext uri="{BB962C8B-B14F-4D97-AF65-F5344CB8AC3E}">
        <p14:creationId xmlns:p14="http://schemas.microsoft.com/office/powerpoint/2010/main" val="26898503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Ao efetuar um requerimento de um poder processual, seja por escrito ou verbalmente, é de extrema importância identificar o requerente com os detalhes apropriados. Este slide fornece exemplos de informações que podem ser necessárias para identificar a pessoa que faz a inscrição (geralmente um agente da autoridade ou um procurador em muitas jurisdições). </a:t>
            </a:r>
          </a:p>
          <a:p>
            <a:pPr algn="just"/>
            <a:endParaRPr lang="en-US" altLang="en-US" dirty="0"/>
          </a:p>
          <a:p>
            <a:pPr algn="just"/>
            <a:r>
              <a:rPr lang="pt-PT"/>
              <a:t>É igualmente importante incluir detalhes de contacto (número de telefone direto, endereço de e-mail, etc.) uma vez que o agente judicial poderá achar necessário contactar o requerente urgentemente. Esta lista é ilustrativa e não exaustiva. É possível que outras informações possam ser exigidas em diferentes jurisdições e para diferentes requerimentos.</a:t>
            </a:r>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2A6641B-2CB0-4974-A214-EC6AABDBCF7A}" type="slidenum">
              <a:rPr lang="en-US" altLang="en-US">
                <a:latin typeface="Calibri" panose="020F0502020204030204" pitchFamily="34" charset="0"/>
              </a:rPr>
              <a:pPr/>
              <a:t>70</a:t>
            </a:fld>
            <a:endParaRPr lang="en-US" altLang="en-US">
              <a:latin typeface="Calibri" panose="020F0502020204030204" pitchFamily="34" charset="0"/>
            </a:endParaRPr>
          </a:p>
        </p:txBody>
      </p:sp>
    </p:spTree>
    <p:extLst>
      <p:ext uri="{BB962C8B-B14F-4D97-AF65-F5344CB8AC3E}">
        <p14:creationId xmlns:p14="http://schemas.microsoft.com/office/powerpoint/2010/main" val="37865004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Ao efetuar um requerimento de poder processual, a pessoa envolvida deve fornecer um resumo breve, claro e conciso dos factos que são relevantes para a investigação criminal relacionada. </a:t>
            </a:r>
          </a:p>
          <a:p>
            <a:endParaRPr lang="en-US" altLang="en-US"/>
          </a:p>
          <a:p>
            <a:r>
              <a:rPr lang="pt-PT"/>
              <a:t>É uma boa prática (e pode ser necessária em muitas jurisdições) mencionar ainda, além de uma descrição da infração e investigação criminal, uma lista de infrações com punições correspondentes dentro do resumo de fatos.</a:t>
            </a:r>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CB9BC47-7771-43C5-851E-3B5DB2DFEDC2}" type="slidenum">
              <a:rPr lang="en-US" altLang="en-US">
                <a:latin typeface="Calibri" panose="020F0502020204030204" pitchFamily="34" charset="0"/>
              </a:rPr>
              <a:pPr/>
              <a:t>71</a:t>
            </a:fld>
            <a:endParaRPr lang="en-US" altLang="en-US">
              <a:latin typeface="Calibri" panose="020F0502020204030204" pitchFamily="34" charset="0"/>
            </a:endParaRPr>
          </a:p>
        </p:txBody>
      </p:sp>
    </p:spTree>
    <p:extLst>
      <p:ext uri="{BB962C8B-B14F-4D97-AF65-F5344CB8AC3E}">
        <p14:creationId xmlns:p14="http://schemas.microsoft.com/office/powerpoint/2010/main" val="33192182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lnSpcReduction="10000"/>
          </a:bodyPr>
          <a:lstStyle/>
          <a:p>
            <a:r>
              <a:rPr lang="pt-PT"/>
              <a:t>É importante mencionar as medidas de investigação no momento em que os poderes processuais são solicitados. Este slide especifica algumas </a:t>
            </a:r>
          </a:p>
          <a:p>
            <a:endParaRPr lang="en-US" altLang="en-US"/>
          </a:p>
          <a:p>
            <a:r>
              <a:rPr lang="pt-PT"/>
              <a:t>Distingue-se primeiro entre requerer poderes processuais antes do julgamento e durante o julgamento. Dado que os poderes processuais são geralmente medidas para obter provas eletrónicas para utilização em julgamento, os poderes processuais são normalmente aplicados na fase anterior ao julgamento. No entanto, em muitos casos, durante o curso de um julgamento, há também a necessidade de aplicar tais medidas relativamente às provas eletrónicas.</a:t>
            </a:r>
          </a:p>
          <a:p>
            <a:endParaRPr lang="en-US" altLang="en-US"/>
          </a:p>
          <a:p>
            <a:r>
              <a:rPr lang="pt-PT"/>
              <a:t>As subcategorias incluem solicitações/pedidos de primeira instância ou solicitações/pedidos que procuram extensões de autorizações concedidas anteriormente. Pedidos de primeira instância significam que o mesmo poder processual não foi pedido ou solicitado anteriormente, enquanto um pedido de extensão significa que a autorização expirou/foi utilizada e a autorização para o mesmo poder processual está a ser solicitado novamente.</a:t>
            </a:r>
          </a:p>
          <a:p>
            <a:endParaRPr lang="en-US" altLang="en-US"/>
          </a:p>
          <a:p>
            <a:r>
              <a:rPr lang="pt-PT"/>
              <a:t>Caso o pedido esteja relacionado com um pedido anterior (seja uma extensão de um pedido anterior ou esteja relacionado com outro poder processual aplicado relativamente às mesmas investigações criminais), os detalhes de tais medidas também devem ser mencionados. </a:t>
            </a:r>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1815E5-3DDC-45DF-9B7A-36CECC4102F1}" type="slidenum">
              <a:rPr lang="en-US" altLang="en-US">
                <a:latin typeface="Calibri" panose="020F0502020204030204" pitchFamily="34" charset="0"/>
              </a:rPr>
              <a:pPr/>
              <a:t>72</a:t>
            </a:fld>
            <a:endParaRPr lang="en-US" altLang="en-US">
              <a:latin typeface="Calibri" panose="020F0502020204030204" pitchFamily="34" charset="0"/>
            </a:endParaRPr>
          </a:p>
        </p:txBody>
      </p:sp>
    </p:spTree>
    <p:extLst>
      <p:ext uri="{BB962C8B-B14F-4D97-AF65-F5344CB8AC3E}">
        <p14:creationId xmlns:p14="http://schemas.microsoft.com/office/powerpoint/2010/main" val="12803503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pt-PT" dirty="0"/>
              <a:t>É útil identificar o assunto das medidas de investigação que estão a ser aplicadas, ou seja, a pessoa/entidade que está obrigada a realizar uma determinada ação caso as medidas de investigação sejam autorizadas.  </a:t>
            </a:r>
          </a:p>
          <a:p>
            <a:pPr>
              <a:defRPr/>
            </a:pPr>
            <a:endParaRPr lang="en-US" dirty="0"/>
          </a:p>
          <a:p>
            <a:pPr>
              <a:defRPr/>
            </a:pPr>
            <a:r>
              <a:rPr lang="pt-PT" dirty="0"/>
              <a:t>O tema de poderes sob a Convenção de Budapeste pode ser:</a:t>
            </a:r>
          </a:p>
          <a:p>
            <a:pPr marL="171450" indent="-171450">
              <a:buFont typeface="Arial" panose="020B0604020202020204" pitchFamily="34" charset="0"/>
              <a:buChar char="•"/>
              <a:defRPr/>
            </a:pPr>
            <a:r>
              <a:rPr lang="pt-PT" dirty="0"/>
              <a:t>Prestador de serviços - no caso de:</a:t>
            </a:r>
          </a:p>
          <a:p>
            <a:pPr marL="628650" lvl="1" indent="-171450">
              <a:buFont typeface="Arial" panose="020B0604020202020204" pitchFamily="34" charset="0"/>
              <a:buChar char="•"/>
              <a:defRPr/>
            </a:pPr>
            <a:r>
              <a:rPr lang="pt-PT" dirty="0"/>
              <a:t>Ordens de produção (tanto para informações do subscritor quanto para dados do computador)</a:t>
            </a:r>
          </a:p>
          <a:p>
            <a:pPr marL="628650" lvl="1" indent="-171450">
              <a:buFont typeface="Arial" panose="020B0604020202020204" pitchFamily="34" charset="0"/>
              <a:buChar char="•"/>
              <a:defRPr/>
            </a:pPr>
            <a:r>
              <a:rPr lang="pt-PT" dirty="0"/>
              <a:t>Pesquisa e apreensão</a:t>
            </a:r>
          </a:p>
          <a:p>
            <a:pPr marL="628650" lvl="1" indent="-171450">
              <a:buFont typeface="Arial" panose="020B0604020202020204" pitchFamily="34" charset="0"/>
              <a:buChar char="•"/>
              <a:defRPr/>
            </a:pPr>
            <a:r>
              <a:rPr lang="pt-PT" dirty="0"/>
              <a:t>Recolha em tempo real de dados de tráfego</a:t>
            </a:r>
          </a:p>
          <a:p>
            <a:pPr marL="628650" lvl="1" indent="-171450">
              <a:buFont typeface="Arial" panose="020B0604020202020204" pitchFamily="34" charset="0"/>
              <a:buChar char="•"/>
              <a:defRPr/>
            </a:pPr>
            <a:r>
              <a:rPr lang="pt-PT" dirty="0"/>
              <a:t>Interceção de dados de conteúdo</a:t>
            </a:r>
          </a:p>
          <a:p>
            <a:pPr marL="171450" indent="-171450">
              <a:buFont typeface="Arial" panose="020B0604020202020204" pitchFamily="34" charset="0"/>
              <a:buChar char="•"/>
              <a:defRPr/>
            </a:pPr>
            <a:r>
              <a:rPr lang="pt-PT" dirty="0"/>
              <a:t>Qualquer pessoa em posse ou controlo de dados/sistemas informáticos - no caso de:</a:t>
            </a:r>
          </a:p>
          <a:p>
            <a:pPr marL="628650" lvl="1" indent="-171450">
              <a:buFont typeface="Arial" panose="020B0604020202020204" pitchFamily="34" charset="0"/>
              <a:buChar char="•"/>
              <a:defRPr/>
            </a:pPr>
            <a:r>
              <a:rPr lang="pt-PT" dirty="0"/>
              <a:t>Ordens de produção</a:t>
            </a:r>
          </a:p>
          <a:p>
            <a:pPr marL="628650" lvl="1" indent="-171450">
              <a:buFont typeface="Arial" panose="020B0604020202020204" pitchFamily="34" charset="0"/>
              <a:buChar char="•"/>
              <a:defRPr/>
            </a:pPr>
            <a:r>
              <a:rPr lang="pt-PT" dirty="0"/>
              <a:t>Pesquisa e apreensão</a:t>
            </a:r>
          </a:p>
          <a:p>
            <a:pPr>
              <a:buFont typeface="Arial" panose="020B0604020202020204" pitchFamily="34" charset="0"/>
              <a:buNone/>
              <a:defRPr/>
            </a:pPr>
            <a:endParaRPr lang="en-US" dirty="0"/>
          </a:p>
          <a:p>
            <a:pPr>
              <a:buFont typeface="Arial" panose="020B0604020202020204" pitchFamily="34" charset="0"/>
              <a:buNone/>
              <a:defRPr/>
            </a:pPr>
            <a:r>
              <a:rPr lang="pt-PT" dirty="0"/>
              <a:t>A identificação clara do assunto permitirá uma ordem clara, obrigando a pessoa relevante a permitir a execução da ordem.</a:t>
            </a:r>
          </a:p>
        </p:txBody>
      </p:sp>
      <p:sp>
        <p:nvSpPr>
          <p:cNvPr id="116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B55458-1A65-43A8-B412-D0A716521923}" type="slidenum">
              <a:rPr lang="en-US" altLang="en-US">
                <a:latin typeface="Calibri" panose="020F0502020204030204" pitchFamily="34" charset="0"/>
              </a:rPr>
              <a:pPr/>
              <a:t>73</a:t>
            </a:fld>
            <a:endParaRPr lang="en-US" altLang="en-US">
              <a:latin typeface="Calibri" panose="020F0502020204030204" pitchFamily="34" charset="0"/>
            </a:endParaRPr>
          </a:p>
        </p:txBody>
      </p:sp>
    </p:spTree>
    <p:extLst>
      <p:ext uri="{BB962C8B-B14F-4D97-AF65-F5344CB8AC3E}">
        <p14:creationId xmlns:p14="http://schemas.microsoft.com/office/powerpoint/2010/main" val="6310864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extLst/>
        </p:spPr>
        <p:txBody>
          <a:bodyPr/>
          <a:lstStyle/>
          <a:p>
            <a:pPr>
              <a:defRPr/>
            </a:pPr>
            <a:r>
              <a:rPr lang="pt-PT"/>
              <a:t>Este slide é relevante para jurisdições onde pedidos escritos são feitos e audiências de tais aplicações são realizadas. O requerimento deve especificar se é necessária uma audiência urgente e, se for o caso, deve fornecer os motivos. Se não, deve especificar quando o poder deve ser exercido para que uma audiência seja adequadamente programada.</a:t>
            </a:r>
          </a:p>
          <a:p>
            <a:pPr>
              <a:defRPr/>
            </a:pPr>
            <a:endParaRPr lang="en-US" altLang="en-US" dirty="0"/>
          </a:p>
          <a:p>
            <a:pPr>
              <a:defRPr/>
            </a:pPr>
            <a:r>
              <a:rPr lang="pt-PT"/>
              <a:t>No caso de uma audiência urgente ser solicitada, também devem ser declaradas razões adicionais que apoiam a urgência. Certas jurisdições também podem exigir que o requerente apresente um rascunho da ordem para ajudar o juiz devido a limitações de tempo.</a:t>
            </a:r>
          </a:p>
          <a:p>
            <a:pPr>
              <a:defRPr/>
            </a:pPr>
            <a:endParaRPr lang="en-US" altLang="en-US" dirty="0"/>
          </a:p>
          <a:p>
            <a:pPr>
              <a:defRPr/>
            </a:pPr>
            <a:r>
              <a:rPr lang="pt-PT"/>
              <a:t>Os motivos de urgência podem incluir (mas não estão limitados a):</a:t>
            </a:r>
          </a:p>
          <a:p>
            <a:pPr marL="171450" indent="-171450">
              <a:buFont typeface="Arial" panose="020B0604020202020204" pitchFamily="34" charset="0"/>
              <a:buChar char="•"/>
              <a:defRPr/>
            </a:pPr>
            <a:r>
              <a:rPr lang="pt-PT"/>
              <a:t>Ameaça à vida</a:t>
            </a:r>
          </a:p>
          <a:p>
            <a:pPr marL="171450" indent="-171450">
              <a:buFont typeface="Arial" panose="020B0604020202020204" pitchFamily="34" charset="0"/>
              <a:buChar char="•"/>
              <a:defRPr/>
            </a:pPr>
            <a:r>
              <a:rPr lang="pt-PT"/>
              <a:t>Crime em processamento</a:t>
            </a:r>
          </a:p>
          <a:p>
            <a:pPr marL="171450" indent="-171450">
              <a:buFont typeface="Arial" panose="020B0604020202020204" pitchFamily="34" charset="0"/>
              <a:buChar char="•"/>
              <a:defRPr/>
            </a:pPr>
            <a:r>
              <a:rPr lang="pt-PT"/>
              <a:t>Ameaça iminente à segurança pública de natureza grave </a:t>
            </a:r>
          </a:p>
          <a:p>
            <a:pPr marL="171450" indent="-171450">
              <a:buFont typeface="Arial" panose="020B0604020202020204" pitchFamily="34" charset="0"/>
              <a:buChar char="•"/>
              <a:defRPr/>
            </a:pPr>
            <a:r>
              <a:rPr lang="pt-PT"/>
              <a:t>Apenas provas disponíveis</a:t>
            </a:r>
          </a:p>
          <a:p>
            <a:pPr marL="171450" indent="-171450">
              <a:buFont typeface="Arial" panose="020B0604020202020204" pitchFamily="34" charset="0"/>
              <a:buChar char="•"/>
              <a:defRPr/>
            </a:pPr>
            <a:r>
              <a:rPr lang="pt-PT"/>
              <a:t>Volatilidade dos dados</a:t>
            </a:r>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B9E0DC-B623-4F34-8B21-EB618C085941}" type="slidenum">
              <a:rPr lang="en-US" altLang="en-US">
                <a:latin typeface="Calibri" panose="020F0502020204030204" pitchFamily="34" charset="0"/>
              </a:rPr>
              <a:pPr/>
              <a:t>74</a:t>
            </a:fld>
            <a:endParaRPr lang="en-US" altLang="en-US">
              <a:latin typeface="Calibri" panose="020F0502020204030204" pitchFamily="34" charset="0"/>
            </a:endParaRPr>
          </a:p>
        </p:txBody>
      </p:sp>
    </p:spTree>
    <p:extLst>
      <p:ext uri="{BB962C8B-B14F-4D97-AF65-F5344CB8AC3E}">
        <p14:creationId xmlns:p14="http://schemas.microsoft.com/office/powerpoint/2010/main" val="19986776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É possível que outras medidas tenham sido tomadas com relação à investigação criminal relacionada ou outras investigações criminais relacionadas. Isto ocorre porque o exercício de um poder específico pode fornecer informações para exercer outro poder (por exemplo, a recolha em tempo real dos dados de tráfego pode ajudar a identificar o destino de uma comunicação especificada, o que pode exigir a apreensão de um sistema informático onde essa comunicação foi transmitida).</a:t>
            </a:r>
          </a:p>
          <a:p>
            <a:pPr algn="just"/>
            <a:endParaRPr lang="en-US" altLang="en-US"/>
          </a:p>
          <a:p>
            <a:pPr algn="just"/>
            <a:r>
              <a:rPr lang="pt-PT"/>
              <a:t>É importante não só divulgar o exercício desses poderes, mas também o resultado da implementação de poderes processuais para que o agente judicial tenha conhecimento de todo o histórico de exercício de poderes em relação às investigações criminais idênticas ou relacionadas. </a:t>
            </a:r>
          </a:p>
        </p:txBody>
      </p:sp>
      <p:sp>
        <p:nvSpPr>
          <p:cNvPr id="118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C18BF9C-2EAD-407A-9C1E-218FBC6C64CE}" type="slidenum">
              <a:rPr lang="en-US" altLang="en-US">
                <a:latin typeface="Calibri" panose="020F0502020204030204" pitchFamily="34" charset="0"/>
              </a:rPr>
              <a:pPr/>
              <a:t>75</a:t>
            </a:fld>
            <a:endParaRPr lang="en-US" altLang="en-US">
              <a:latin typeface="Calibri" panose="020F0502020204030204" pitchFamily="34" charset="0"/>
            </a:endParaRPr>
          </a:p>
        </p:txBody>
      </p:sp>
    </p:spTree>
    <p:extLst>
      <p:ext uri="{BB962C8B-B14F-4D97-AF65-F5344CB8AC3E}">
        <p14:creationId xmlns:p14="http://schemas.microsoft.com/office/powerpoint/2010/main" val="38306901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explica outras solicitações específicas que podem ser feitas. Esta lista não é exaustiva e está sujeita à lei nacional aplicável, o pedido pode solicitar qualquer pedido razoável que permita o exercício eficaz do poder processual. </a:t>
            </a:r>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7E4327-99B8-41F3-A45E-82A55B1F80D8}" type="slidenum">
              <a:rPr lang="en-US" altLang="en-US">
                <a:latin typeface="Calibri" panose="020F0502020204030204" pitchFamily="34" charset="0"/>
              </a:rPr>
              <a:pPr/>
              <a:t>76</a:t>
            </a:fld>
            <a:endParaRPr lang="en-US" altLang="en-US">
              <a:latin typeface="Calibri" panose="020F0502020204030204" pitchFamily="34" charset="0"/>
            </a:endParaRPr>
          </a:p>
        </p:txBody>
      </p:sp>
    </p:spTree>
    <p:extLst>
      <p:ext uri="{BB962C8B-B14F-4D97-AF65-F5344CB8AC3E}">
        <p14:creationId xmlns:p14="http://schemas.microsoft.com/office/powerpoint/2010/main" val="127318443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Este slide explica outras solicitações específicas que podem ser feitas. Esta lista é novamente não exaustiva e está sujeita à lei nacional aplicável, o pedido pode solicitar qualquer pedido razoável que permita o exercício eficaz do poder processual. </a:t>
            </a:r>
          </a:p>
          <a:p>
            <a:endParaRPr lang="en-US" altLang="en-US" dirty="0"/>
          </a:p>
          <a:p>
            <a:r>
              <a:rPr lang="pt-PT"/>
              <a:t>Também inclui pedidos especiais adicionais que podem ser feitos em relação à audiência a ser realizada (em jurisdições onde as audiências são realizadas).</a:t>
            </a:r>
          </a:p>
          <a:p>
            <a:endParaRPr lang="en-US" altLang="en-US" dirty="0"/>
          </a:p>
          <a:p>
            <a:r>
              <a:rPr lang="pt-PT"/>
              <a:t>O formador deve explicar que, muitas vezes, dada a urgência no que diz respeito ao exercício de poderes processuais, é possível que possam haver pedidos adicionais em relação aos prazos e modos de audiência do requerimento ou consideração do pedido. </a:t>
            </a:r>
          </a:p>
        </p:txBody>
      </p:sp>
      <p:sp>
        <p:nvSpPr>
          <p:cNvPr id="120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7345D00-41ED-4363-9FDE-8AB0CE83054C}" type="slidenum">
              <a:rPr lang="en-US" altLang="en-US">
                <a:latin typeface="Calibri" panose="020F0502020204030204" pitchFamily="34" charset="0"/>
              </a:rPr>
              <a:pPr/>
              <a:t>77</a:t>
            </a:fld>
            <a:endParaRPr lang="en-US" altLang="en-US">
              <a:latin typeface="Calibri" panose="020F0502020204030204" pitchFamily="34" charset="0"/>
            </a:endParaRPr>
          </a:p>
        </p:txBody>
      </p:sp>
    </p:spTree>
    <p:extLst>
      <p:ext uri="{BB962C8B-B14F-4D97-AF65-F5344CB8AC3E}">
        <p14:creationId xmlns:p14="http://schemas.microsoft.com/office/powerpoint/2010/main" val="38084206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121860"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09EB13C-E18A-4C87-BE24-EC1F5F2483AB}" type="slidenum">
              <a:rPr lang="en-US" altLang="en-US">
                <a:latin typeface="Calibri" panose="020F0502020204030204" pitchFamily="34" charset="0"/>
              </a:rPr>
              <a:pPr/>
              <a:t>78</a:t>
            </a:fld>
            <a:endParaRPr lang="en-US" altLang="en-US">
              <a:latin typeface="Calibri" panose="020F0502020204030204" pitchFamily="34" charset="0"/>
            </a:endParaRPr>
          </a:p>
        </p:txBody>
      </p:sp>
    </p:spTree>
    <p:extLst>
      <p:ext uri="{BB962C8B-B14F-4D97-AF65-F5344CB8AC3E}">
        <p14:creationId xmlns:p14="http://schemas.microsoft.com/office/powerpoint/2010/main" val="145029556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pt-PT"/>
              <a:t>Resumo/Recapitulação</a:t>
            </a:r>
          </a:p>
          <a:p>
            <a:pPr algn="just"/>
            <a:r>
              <a:rPr lang="pt-PT"/>
              <a:t> </a:t>
            </a:r>
          </a:p>
          <a:p>
            <a:pPr algn="just"/>
            <a:r>
              <a:rPr lang="pt-PT"/>
              <a:t>O formador deve recapitular/testar o conhecimento sobre os tópicos abordados durante o curso da aula.</a:t>
            </a:r>
          </a:p>
        </p:txBody>
      </p:sp>
      <p:sp>
        <p:nvSpPr>
          <p:cNvPr id="122884"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419C3C-0745-4434-9CD4-F8D586617785}" type="slidenum">
              <a:rPr lang="en-US" altLang="en-US">
                <a:latin typeface="Calibri" panose="020F0502020204030204" pitchFamily="34" charset="0"/>
              </a:rPr>
              <a:pPr/>
              <a:t>79</a:t>
            </a:fld>
            <a:endParaRPr lang="en-US" altLang="en-US">
              <a:latin typeface="Calibri" panose="020F0502020204030204" pitchFamily="34" charset="0"/>
            </a:endParaRPr>
          </a:p>
        </p:txBody>
      </p:sp>
    </p:spTree>
    <p:extLst>
      <p:ext uri="{BB962C8B-B14F-4D97-AF65-F5344CB8AC3E}">
        <p14:creationId xmlns:p14="http://schemas.microsoft.com/office/powerpoint/2010/main" val="641672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Este slide introduz aos participantes às Partes 2, 3 e 4 da apresentação. </a:t>
            </a:r>
          </a:p>
          <a:p>
            <a:endParaRPr lang="en-US" dirty="0"/>
          </a:p>
          <a:p>
            <a:r>
              <a:rPr lang="pt-PT" dirty="0"/>
              <a:t>"O quê" abrange o que um requerimento de poderes processuais diz respeito (Parte 2).</a:t>
            </a:r>
          </a:p>
          <a:p>
            <a:r>
              <a:rPr lang="pt-PT" dirty="0"/>
              <a:t>"Como" relaciona-se com quais medidas técnicas e de garantia serão adotadas para exercer um poder processual (Parte 3). </a:t>
            </a:r>
          </a:p>
          <a:p>
            <a:r>
              <a:rPr lang="pt-PT" dirty="0"/>
              <a:t>"Porquê" refere-se aos fundamentos do requerimento de poderes processuais (Parte 4).</a:t>
            </a:r>
          </a:p>
          <a:p>
            <a:endParaRPr lang="en-US" dirty="0"/>
          </a:p>
          <a:p>
            <a:endParaRPr lang="en-US" dirty="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B431A51-6919-4B05-BD0B-C30B8B4640E1}" type="slidenum">
              <a:rPr lang="en-US" altLang="en-US">
                <a:latin typeface="Calibri" panose="020F0502020204030204" pitchFamily="34" charset="0"/>
              </a:rPr>
              <a:pPr/>
              <a:t>8</a:t>
            </a:fld>
            <a:endParaRPr lang="en-US" altLang="en-US">
              <a:latin typeface="Calibri" panose="020F0502020204030204" pitchFamily="34" charset="0"/>
            </a:endParaRPr>
          </a:p>
        </p:txBody>
      </p:sp>
    </p:spTree>
    <p:extLst>
      <p:ext uri="{BB962C8B-B14F-4D97-AF65-F5344CB8AC3E}">
        <p14:creationId xmlns:p14="http://schemas.microsoft.com/office/powerpoint/2010/main" val="111544925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dirty="0"/>
              <a:t>O formador deve dar aos participantes a oportunidade de fazer quaisquer perguntas que possam ter em relação à aula.</a:t>
            </a:r>
          </a:p>
          <a:p>
            <a:endParaRPr lang="en-GB" altLang="en-US" b="1" dirty="0"/>
          </a:p>
          <a:p>
            <a:r>
              <a:rPr lang="pt-PT" b="1" dirty="0"/>
              <a:t>Exercícios Práticos (se aplicável)</a:t>
            </a:r>
          </a:p>
          <a:p>
            <a:r>
              <a:rPr lang="pt-PT" dirty="0"/>
              <a:t>Não há outros exercícios práticos preparados para esta sessão.</a:t>
            </a:r>
          </a:p>
          <a:p>
            <a:r>
              <a:rPr lang="pt-PT" dirty="0"/>
              <a:t> </a:t>
            </a:r>
          </a:p>
          <a:p>
            <a:r>
              <a:rPr lang="pt-PT" b="1" dirty="0"/>
              <a:t>Avaliação de conhecimentos</a:t>
            </a:r>
          </a:p>
          <a:p>
            <a:r>
              <a:rPr lang="pt-PT" dirty="0"/>
              <a:t>O formador deve avaliar os conhecimentos através de perguntas relevantes durante cada um dos aspetos da sessão.</a:t>
            </a:r>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r" eaLnBrk="1" hangingPunct="1"/>
            <a:fld id="{7ECE62F7-7640-4308-98B8-9528B2B19B6A}" type="slidenum">
              <a:rPr lang="en-GB" sz="1200">
                <a:latin typeface="Calibri" panose="020F0502020204030204" pitchFamily="34" charset="0"/>
              </a:rPr>
              <a:pPr algn="r" eaLnBrk="1" hangingPunct="1"/>
              <a:t>80</a:t>
            </a:fld>
            <a:endParaRPr lang="en-GB" sz="1200">
              <a:latin typeface="Calibri" panose="020F0502020204030204" pitchFamily="34" charset="0"/>
            </a:endParaRPr>
          </a:p>
        </p:txBody>
      </p:sp>
    </p:spTree>
    <p:extLst>
      <p:ext uri="{BB962C8B-B14F-4D97-AF65-F5344CB8AC3E}">
        <p14:creationId xmlns:p14="http://schemas.microsoft.com/office/powerpoint/2010/main" val="3820261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zervirano mjesto slike slajd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zervirano mjesto bilježaka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t>A Parte Dois refere-se à questão dos poderes processuais e abrange ambos os aspetos das pessoas e dados do sujeito.</a:t>
            </a:r>
          </a:p>
          <a:p>
            <a:endParaRPr lang="en-US" altLang="en-US" dirty="0"/>
          </a:p>
        </p:txBody>
      </p:sp>
      <p:sp>
        <p:nvSpPr>
          <p:cNvPr id="72708" name="Rezervirano mjesto broja slajd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54B364-36BD-41B3-9B40-5E8AA26C5E12}" type="slidenum">
              <a:rPr lang="en-US" altLang="en-US">
                <a:latin typeface="Calibri" panose="020F0502020204030204" pitchFamily="34" charset="0"/>
              </a:rPr>
              <a:pPr/>
              <a:t>9</a:t>
            </a:fld>
            <a:endParaRPr lang="en-US" altLang="en-US">
              <a:latin typeface="Calibri" panose="020F0502020204030204" pitchFamily="34" charset="0"/>
            </a:endParaRPr>
          </a:p>
        </p:txBody>
      </p:sp>
    </p:spTree>
    <p:extLst>
      <p:ext uri="{BB962C8B-B14F-4D97-AF65-F5344CB8AC3E}">
        <p14:creationId xmlns:p14="http://schemas.microsoft.com/office/powerpoint/2010/main" val="413821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p:spPr>
        <p:txBody>
          <a:bodyPr/>
          <a:lstStyle/>
          <a:p>
            <a:r>
              <a:rPr lang="pt-PT"/>
              <a:t>Clique para editar o estilo do título principal</a:t>
            </a:r>
          </a:p>
        </p:txBody>
      </p:sp>
      <p:sp>
        <p:nvSpPr>
          <p:cNvPr id="3" name="Subtitl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a:t>Clique para editar o estilo do subtítulo principal</a:t>
            </a:r>
          </a:p>
        </p:txBody>
      </p:sp>
      <p:sp>
        <p:nvSpPr>
          <p:cNvPr id="4" name="Date Placeholder 3"/>
          <p:cNvSpPr>
            <a:spLocks noGrp="1"/>
          </p:cNvSpPr>
          <p:nvPr>
            <p:ph type="dt" sz="half" idx="10" hasCustomPrompt="1"/>
          </p:nvPr>
        </p:nvSpPr>
        <p:spPr/>
        <p:txBody>
          <a:bodyPr/>
          <a:lstStyle>
            <a:lvl1pPr>
              <a:defRPr/>
            </a:lvl1pPr>
          </a:lstStyle>
          <a:p>
            <a:pPr>
              <a:defRPr/>
            </a:pPr>
            <a:fld id="{E73E1FFD-40B3-4BE9-96EB-8DA1356AB437}"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07905D5C-CEA3-41AC-9809-A6A3F1C57B70}" type="slidenum">
              <a:rPr lang="en-US" altLang="en-US"/>
              <a:pPr/>
              <a:t>‹nº›</a:t>
            </a:fld>
            <a:endParaRPr lang="en-US" altLang="en-US"/>
          </a:p>
        </p:txBody>
      </p:sp>
    </p:spTree>
    <p:extLst>
      <p:ext uri="{BB962C8B-B14F-4D97-AF65-F5344CB8AC3E}">
        <p14:creationId xmlns:p14="http://schemas.microsoft.com/office/powerpoint/2010/main" val="3541699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Vertical Text Placeholder 2"/>
          <p:cNvSpPr>
            <a:spLocks noGrp="1"/>
          </p:cNvSpPr>
          <p:nvPr>
            <p:ph type="body" orient="vert" idx="1" hasCustomPrompt="1"/>
          </p:nvPr>
        </p:nvSpPr>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25638162-4869-432E-85F0-B4A9207EC34E}"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58C77857-5FAC-436C-BD6B-1E0CD9166F14}" type="slidenum">
              <a:rPr lang="en-US" altLang="en-US"/>
              <a:pPr/>
              <a:t>‹nº›</a:t>
            </a:fld>
            <a:endParaRPr lang="en-US" altLang="en-US"/>
          </a:p>
        </p:txBody>
      </p:sp>
    </p:spTree>
    <p:extLst>
      <p:ext uri="{BB962C8B-B14F-4D97-AF65-F5344CB8AC3E}">
        <p14:creationId xmlns:p14="http://schemas.microsoft.com/office/powerpoint/2010/main" val="118514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pt-PT"/>
              <a:t>Clique para editar o estilo do título principal</a:t>
            </a:r>
          </a:p>
        </p:txBody>
      </p:sp>
      <p:sp>
        <p:nvSpPr>
          <p:cNvPr id="3" name="Vertical Text Placeholder 2"/>
          <p:cNvSpPr>
            <a:spLocks noGrp="1"/>
          </p:cNvSpPr>
          <p:nvPr>
            <p:ph type="body" orient="vert" idx="1" hasCustomPrompt="1"/>
          </p:nvPr>
        </p:nvSpPr>
        <p:spPr>
          <a:xfrm>
            <a:off x="457200" y="274638"/>
            <a:ext cx="6019800" cy="5851525"/>
          </a:xfrm>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6A94299A-9F7F-4FC5-B6B6-D25BB46F7E88}"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A2ABFE97-5A0F-4208-86D1-606482537CFC}" type="slidenum">
              <a:rPr lang="en-US" altLang="en-US"/>
              <a:pPr/>
              <a:t>‹nº›</a:t>
            </a:fld>
            <a:endParaRPr lang="en-US" altLang="en-US"/>
          </a:p>
        </p:txBody>
      </p:sp>
    </p:spTree>
    <p:extLst>
      <p:ext uri="{BB962C8B-B14F-4D97-AF65-F5344CB8AC3E}">
        <p14:creationId xmlns:p14="http://schemas.microsoft.com/office/powerpoint/2010/main" val="121737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idx="1" hasCustomPrompt="1"/>
          </p:nvPr>
        </p:nvSpPr>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lvl1pPr>
              <a:defRPr/>
            </a:lvl1pPr>
          </a:lstStyle>
          <a:p>
            <a:pPr>
              <a:defRPr/>
            </a:pPr>
            <a:fld id="{33CB1911-0FDE-4CCB-BE99-2905C4D07BDC}"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385311C2-2F51-4DAB-A587-301D32DA086D}" type="slidenum">
              <a:rPr lang="en-US" altLang="en-US"/>
              <a:pPr/>
              <a:t>‹nº›</a:t>
            </a:fld>
            <a:endParaRPr lang="en-US" altLang="en-US"/>
          </a:p>
        </p:txBody>
      </p:sp>
    </p:spTree>
    <p:extLst>
      <p:ext uri="{BB962C8B-B14F-4D97-AF65-F5344CB8AC3E}">
        <p14:creationId xmlns:p14="http://schemas.microsoft.com/office/powerpoint/2010/main" val="214060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all"/>
            </a:lvl1pPr>
          </a:lstStyle>
          <a:p>
            <a:r>
              <a:rPr lang="pt-PT"/>
              <a:t>Clique para editar o estilo do título principal</a:t>
            </a:r>
          </a:p>
        </p:txBody>
      </p:sp>
      <p:sp>
        <p:nvSpPr>
          <p:cNvPr id="3" name="Text Placeholder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Clique para editar os estilos de texto principais</a:t>
            </a:r>
          </a:p>
        </p:txBody>
      </p:sp>
      <p:sp>
        <p:nvSpPr>
          <p:cNvPr id="4" name="Date Placeholder 3"/>
          <p:cNvSpPr>
            <a:spLocks noGrp="1"/>
          </p:cNvSpPr>
          <p:nvPr>
            <p:ph type="dt" sz="half" idx="10" hasCustomPrompt="1"/>
          </p:nvPr>
        </p:nvSpPr>
        <p:spPr/>
        <p:txBody>
          <a:bodyPr/>
          <a:lstStyle>
            <a:lvl1pPr>
              <a:defRPr/>
            </a:lvl1pPr>
          </a:lstStyle>
          <a:p>
            <a:pPr>
              <a:defRPr/>
            </a:pPr>
            <a:fld id="{A68426D5-CB70-49A1-BDD5-9D37260B296E}" type="datetime1">
              <a:rPr lang="en-US"/>
              <a:pPr>
                <a:defRPr/>
              </a:pPr>
              <a:t>4/22/2019</a:t>
            </a:fld>
            <a:endParaRPr lang="en-US"/>
          </a:p>
        </p:txBody>
      </p:sp>
      <p:sp>
        <p:nvSpPr>
          <p:cNvPr id="5" name="Footer Placeholder 4"/>
          <p:cNvSpPr>
            <a:spLocks noGrp="1"/>
          </p:cNvSpPr>
          <p:nvPr>
            <p:ph type="ftr" sz="quarter" idx="11" hasCustomPrompt="1"/>
          </p:nvPr>
        </p:nvSpPr>
        <p:spPr/>
        <p:txBody>
          <a:bodyPr/>
          <a:lstStyle>
            <a:lvl1pPr>
              <a:defRPr/>
            </a:lvl1pPr>
          </a:lstStyle>
          <a:p>
            <a:pPr>
              <a:defRPr/>
            </a:pPr>
            <a:endParaRPr lang="en-US"/>
          </a:p>
        </p:txBody>
      </p:sp>
      <p:sp>
        <p:nvSpPr>
          <p:cNvPr id="6" name="Slide Number Placeholder 5"/>
          <p:cNvSpPr>
            <a:spLocks noGrp="1"/>
          </p:cNvSpPr>
          <p:nvPr>
            <p:ph type="sldNum" sz="quarter" idx="12" hasCustomPrompt="1"/>
          </p:nvPr>
        </p:nvSpPr>
        <p:spPr/>
        <p:txBody>
          <a:bodyPr/>
          <a:lstStyle>
            <a:lvl1pPr>
              <a:defRPr/>
            </a:lvl1pPr>
          </a:lstStyle>
          <a:p>
            <a:fld id="{CEB935E5-6111-479D-9625-D5E91E65E388}" type="slidenum">
              <a:rPr lang="en-US" altLang="en-US"/>
              <a:pPr/>
              <a:t>‹nº›</a:t>
            </a:fld>
            <a:endParaRPr lang="en-US" altLang="en-US"/>
          </a:p>
        </p:txBody>
      </p:sp>
    </p:spTree>
    <p:extLst>
      <p:ext uri="{BB962C8B-B14F-4D97-AF65-F5344CB8AC3E}">
        <p14:creationId xmlns:p14="http://schemas.microsoft.com/office/powerpoint/2010/main" val="396202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Date Placeholder 3"/>
          <p:cNvSpPr>
            <a:spLocks noGrp="1"/>
          </p:cNvSpPr>
          <p:nvPr>
            <p:ph type="dt" sz="half" idx="10" hasCustomPrompt="1"/>
          </p:nvPr>
        </p:nvSpPr>
        <p:spPr/>
        <p:txBody>
          <a:bodyPr/>
          <a:lstStyle>
            <a:lvl1pPr>
              <a:defRPr/>
            </a:lvl1pPr>
          </a:lstStyle>
          <a:p>
            <a:pPr>
              <a:defRPr/>
            </a:pPr>
            <a:fld id="{328B1F22-1849-40E8-A5EC-B85F954348DC}" type="datetime1">
              <a:rPr lang="en-US"/>
              <a:pPr>
                <a:defRPr/>
              </a:pPr>
              <a:t>4/22/2019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C2903E44-9E51-48A8-9F12-61DC4C218A66}" type="slidenum">
              <a:rPr lang="en-US" altLang="en-US"/>
              <a:pPr/>
              <a:t>‹nº›</a:t>
            </a:fld>
            <a:endParaRPr lang="en-US" altLang="en-US"/>
          </a:p>
        </p:txBody>
      </p:sp>
    </p:spTree>
    <p:extLst>
      <p:ext uri="{BB962C8B-B14F-4D97-AF65-F5344CB8AC3E}">
        <p14:creationId xmlns:p14="http://schemas.microsoft.com/office/powerpoint/2010/main" val="154900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pt-PT"/>
              <a:t>Clique para editar o estilo do título principal</a:t>
            </a:r>
          </a:p>
        </p:txBody>
      </p:sp>
      <p:sp>
        <p:nvSpPr>
          <p:cNvPr id="3" name="Text Placeholder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4" name="Content Placeholder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Text Placeholder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6" name="Content Placeholder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7" name="Date Placeholder 3"/>
          <p:cNvSpPr>
            <a:spLocks noGrp="1"/>
          </p:cNvSpPr>
          <p:nvPr>
            <p:ph type="dt" sz="half" idx="10" hasCustomPrompt="1"/>
          </p:nvPr>
        </p:nvSpPr>
        <p:spPr/>
        <p:txBody>
          <a:bodyPr/>
          <a:lstStyle>
            <a:lvl1pPr>
              <a:defRPr/>
            </a:lvl1pPr>
          </a:lstStyle>
          <a:p>
            <a:pPr>
              <a:defRPr/>
            </a:pPr>
            <a:fld id="{424D44BA-F984-4ED5-91B2-AB572771BC7F}" type="datetime1">
              <a:rPr lang="en-US"/>
              <a:pPr>
                <a:defRPr/>
              </a:pPr>
              <a:t>4/22/2019</a:t>
            </a:fld>
            <a:endParaRPr lang="en-US"/>
          </a:p>
        </p:txBody>
      </p:sp>
      <p:sp>
        <p:nvSpPr>
          <p:cNvPr id="8" name="Footer Placeholder 4"/>
          <p:cNvSpPr>
            <a:spLocks noGrp="1"/>
          </p:cNvSpPr>
          <p:nvPr>
            <p:ph type="ftr" sz="quarter" idx="11" hasCustomPrompt="1"/>
          </p:nvPr>
        </p:nvSpPr>
        <p:spPr/>
        <p:txBody>
          <a:bodyPr/>
          <a:lstStyle>
            <a:lvl1pPr>
              <a:defRPr/>
            </a:lvl1pPr>
          </a:lstStyle>
          <a:p>
            <a:pPr>
              <a:defRPr/>
            </a:pPr>
            <a:endParaRPr lang="en-US"/>
          </a:p>
        </p:txBody>
      </p:sp>
      <p:sp>
        <p:nvSpPr>
          <p:cNvPr id="9" name="Slide Number Placeholder 5"/>
          <p:cNvSpPr>
            <a:spLocks noGrp="1"/>
          </p:cNvSpPr>
          <p:nvPr>
            <p:ph type="sldNum" sz="quarter" idx="12" hasCustomPrompt="1"/>
          </p:nvPr>
        </p:nvSpPr>
        <p:spPr/>
        <p:txBody>
          <a:bodyPr/>
          <a:lstStyle>
            <a:lvl1pPr>
              <a:defRPr/>
            </a:lvl1pPr>
          </a:lstStyle>
          <a:p>
            <a:fld id="{5F6EC7C8-E20F-4CAC-844F-A2577BCDFC40}" type="slidenum">
              <a:rPr lang="en-US" altLang="en-US"/>
              <a:pPr/>
              <a:t>‹nº›</a:t>
            </a:fld>
            <a:endParaRPr lang="en-US" altLang="en-US"/>
          </a:p>
        </p:txBody>
      </p:sp>
    </p:spTree>
    <p:extLst>
      <p:ext uri="{BB962C8B-B14F-4D97-AF65-F5344CB8AC3E}">
        <p14:creationId xmlns:p14="http://schemas.microsoft.com/office/powerpoint/2010/main" val="2397463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Date Placeholder 3"/>
          <p:cNvSpPr>
            <a:spLocks noGrp="1"/>
          </p:cNvSpPr>
          <p:nvPr>
            <p:ph type="dt" sz="half" idx="10" hasCustomPrompt="1"/>
          </p:nvPr>
        </p:nvSpPr>
        <p:spPr/>
        <p:txBody>
          <a:bodyPr/>
          <a:lstStyle>
            <a:lvl1pPr>
              <a:defRPr/>
            </a:lvl1pPr>
          </a:lstStyle>
          <a:p>
            <a:pPr>
              <a:defRPr/>
            </a:pPr>
            <a:fld id="{9A7F9129-BC30-44DA-ABFB-5A9A1644C1CD}" type="datetime1">
              <a:rPr lang="en-US"/>
              <a:pPr>
                <a:defRPr/>
              </a:pPr>
              <a:t>4/22/2019</a:t>
            </a:fld>
            <a:endParaRPr lang="en-US"/>
          </a:p>
        </p:txBody>
      </p:sp>
      <p:sp>
        <p:nvSpPr>
          <p:cNvPr id="4" name="Footer Placeholder 4"/>
          <p:cNvSpPr>
            <a:spLocks noGrp="1"/>
          </p:cNvSpPr>
          <p:nvPr>
            <p:ph type="ftr" sz="quarter" idx="11" hasCustomPrompt="1"/>
          </p:nvPr>
        </p:nvSpPr>
        <p:spPr/>
        <p:txBody>
          <a:bodyPr/>
          <a:lstStyle>
            <a:lvl1pPr>
              <a:defRPr/>
            </a:lvl1pPr>
          </a:lstStyle>
          <a:p>
            <a:pPr>
              <a:defRPr/>
            </a:pPr>
            <a:endParaRPr lang="en-US"/>
          </a:p>
        </p:txBody>
      </p:sp>
      <p:sp>
        <p:nvSpPr>
          <p:cNvPr id="5" name="Slide Number Placeholder 5"/>
          <p:cNvSpPr>
            <a:spLocks noGrp="1"/>
          </p:cNvSpPr>
          <p:nvPr>
            <p:ph type="sldNum" sz="quarter" idx="12" hasCustomPrompt="1"/>
          </p:nvPr>
        </p:nvSpPr>
        <p:spPr/>
        <p:txBody>
          <a:bodyPr/>
          <a:lstStyle>
            <a:lvl1pPr>
              <a:defRPr/>
            </a:lvl1pPr>
          </a:lstStyle>
          <a:p>
            <a:fld id="{CF1362D0-DCC6-48A4-8100-A53CA79AB010}" type="slidenum">
              <a:rPr lang="en-US" altLang="en-US"/>
              <a:pPr/>
              <a:t>‹nº›</a:t>
            </a:fld>
            <a:endParaRPr lang="en-US" altLang="en-US"/>
          </a:p>
        </p:txBody>
      </p:sp>
    </p:spTree>
    <p:extLst>
      <p:ext uri="{BB962C8B-B14F-4D97-AF65-F5344CB8AC3E}">
        <p14:creationId xmlns:p14="http://schemas.microsoft.com/office/powerpoint/2010/main" val="4235549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hasCustomPrompt="1"/>
          </p:nvPr>
        </p:nvSpPr>
        <p:spPr/>
        <p:txBody>
          <a:bodyPr/>
          <a:lstStyle>
            <a:lvl1pPr>
              <a:defRPr/>
            </a:lvl1pPr>
          </a:lstStyle>
          <a:p>
            <a:pPr>
              <a:defRPr/>
            </a:pPr>
            <a:fld id="{FC7FBA6B-0231-47D4-802E-08A68A3C746A}" type="datetime1">
              <a:rPr lang="en-US"/>
              <a:pPr>
                <a:defRPr/>
              </a:pPr>
              <a:t>4/22/2019</a:t>
            </a:fld>
            <a:endParaRPr lang="en-US"/>
          </a:p>
        </p:txBody>
      </p:sp>
      <p:sp>
        <p:nvSpPr>
          <p:cNvPr id="3" name="Footer Placeholder 4"/>
          <p:cNvSpPr>
            <a:spLocks noGrp="1"/>
          </p:cNvSpPr>
          <p:nvPr>
            <p:ph type="ftr" sz="quarter" idx="11" hasCustomPrompt="1"/>
          </p:nvPr>
        </p:nvSpPr>
        <p:spPr/>
        <p:txBody>
          <a:bodyPr/>
          <a:lstStyle>
            <a:lvl1pPr>
              <a:defRPr/>
            </a:lvl1pPr>
          </a:lstStyle>
          <a:p>
            <a:pPr>
              <a:defRPr/>
            </a:pPr>
            <a:endParaRPr lang="en-US"/>
          </a:p>
        </p:txBody>
      </p:sp>
      <p:sp>
        <p:nvSpPr>
          <p:cNvPr id="4" name="Slide Number Placeholder 5"/>
          <p:cNvSpPr>
            <a:spLocks noGrp="1"/>
          </p:cNvSpPr>
          <p:nvPr>
            <p:ph type="sldNum" sz="quarter" idx="12" hasCustomPrompt="1"/>
          </p:nvPr>
        </p:nvSpPr>
        <p:spPr/>
        <p:txBody>
          <a:bodyPr/>
          <a:lstStyle>
            <a:lvl1pPr>
              <a:defRPr/>
            </a:lvl1pPr>
          </a:lstStyle>
          <a:p>
            <a:fld id="{1F78F502-F644-46B8-82FE-F5EA2ECB3995}" type="slidenum">
              <a:rPr lang="en-US" altLang="en-US"/>
              <a:pPr/>
              <a:t>‹nº›</a:t>
            </a:fld>
            <a:endParaRPr lang="en-US" altLang="en-US"/>
          </a:p>
        </p:txBody>
      </p:sp>
    </p:spTree>
    <p:extLst>
      <p:ext uri="{BB962C8B-B14F-4D97-AF65-F5344CB8AC3E}">
        <p14:creationId xmlns:p14="http://schemas.microsoft.com/office/powerpoint/2010/main" val="62688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p:spPr>
        <p:txBody>
          <a:bodyPr anchor="b"/>
          <a:lstStyle>
            <a:lvl1pPr algn="l">
              <a:defRPr sz="2000" b="1"/>
            </a:lvl1pPr>
          </a:lstStyle>
          <a:p>
            <a:r>
              <a:rPr lang="pt-PT"/>
              <a:t>Clique para editar o estilo do título principal</a:t>
            </a:r>
          </a:p>
        </p:txBody>
      </p:sp>
      <p:sp>
        <p:nvSpPr>
          <p:cNvPr id="3" name="Content Placeholder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Text Placeholder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3"/>
          <p:cNvSpPr>
            <a:spLocks noGrp="1"/>
          </p:cNvSpPr>
          <p:nvPr>
            <p:ph type="dt" sz="half" idx="10" hasCustomPrompt="1"/>
          </p:nvPr>
        </p:nvSpPr>
        <p:spPr/>
        <p:txBody>
          <a:bodyPr/>
          <a:lstStyle>
            <a:lvl1pPr>
              <a:defRPr/>
            </a:lvl1pPr>
          </a:lstStyle>
          <a:p>
            <a:pPr>
              <a:defRPr/>
            </a:pPr>
            <a:fld id="{6A51D917-01CA-4113-A1B6-B2AC2EEB0837}" type="datetime1">
              <a:rPr lang="en-US"/>
              <a:pPr>
                <a:defRPr/>
              </a:pPr>
              <a:t>4/22/2019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AD66E518-5C32-41D4-9489-40EB7277B122}" type="slidenum">
              <a:rPr lang="en-US" altLang="en-US"/>
              <a:pPr/>
              <a:t>‹nº›</a:t>
            </a:fld>
            <a:endParaRPr lang="en-US" altLang="en-US"/>
          </a:p>
        </p:txBody>
      </p:sp>
    </p:spTree>
    <p:extLst>
      <p:ext uri="{BB962C8B-B14F-4D97-AF65-F5344CB8AC3E}">
        <p14:creationId xmlns:p14="http://schemas.microsoft.com/office/powerpoint/2010/main" val="243057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p:spPr>
        <p:txBody>
          <a:bodyPr anchor="b"/>
          <a:lstStyle>
            <a:lvl1pPr algn="l">
              <a:defRPr sz="2000" b="1"/>
            </a:lvl1pPr>
          </a:lstStyle>
          <a:p>
            <a:r>
              <a:rPr lang="pt-PT"/>
              <a:t>Clique para editar o estilo do título principal</a:t>
            </a:r>
          </a:p>
        </p:txBody>
      </p:sp>
      <p:sp>
        <p:nvSpPr>
          <p:cNvPr id="3" name="Picture Placeholder 2"/>
          <p:cNvSpPr>
            <a:spLocks noGrp="1"/>
          </p:cNvSpPr>
          <p:nvPr>
            <p:ph type="pic" idx="1" hasCustomPrompt="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3"/>
          <p:cNvSpPr>
            <a:spLocks noGrp="1"/>
          </p:cNvSpPr>
          <p:nvPr>
            <p:ph type="dt" sz="half" idx="10" hasCustomPrompt="1"/>
          </p:nvPr>
        </p:nvSpPr>
        <p:spPr/>
        <p:txBody>
          <a:bodyPr/>
          <a:lstStyle>
            <a:lvl1pPr>
              <a:defRPr/>
            </a:lvl1pPr>
          </a:lstStyle>
          <a:p>
            <a:pPr>
              <a:defRPr/>
            </a:pPr>
            <a:fld id="{C16F6E4A-DBE7-48D1-96A9-016D4B4440CA}" type="datetime1">
              <a:rPr lang="en-US"/>
              <a:pPr>
                <a:defRPr/>
              </a:pPr>
              <a:t>4/22/2019</a:t>
            </a:fld>
            <a:endParaRPr lang="en-US"/>
          </a:p>
        </p:txBody>
      </p:sp>
      <p:sp>
        <p:nvSpPr>
          <p:cNvPr id="6" name="Footer Placeholder 4"/>
          <p:cNvSpPr>
            <a:spLocks noGrp="1"/>
          </p:cNvSpPr>
          <p:nvPr>
            <p:ph type="ftr" sz="quarter" idx="11" hasCustomPrompt="1"/>
          </p:nvPr>
        </p:nvSpPr>
        <p:spPr/>
        <p:txBody>
          <a:bodyPr/>
          <a:lstStyle>
            <a:lvl1pPr>
              <a:defRPr/>
            </a:lvl1pPr>
          </a:lstStyle>
          <a:p>
            <a:pPr>
              <a:defRPr/>
            </a:pPr>
            <a:endParaRPr lang="en-US"/>
          </a:p>
        </p:txBody>
      </p:sp>
      <p:sp>
        <p:nvSpPr>
          <p:cNvPr id="7" name="Slide Number Placeholder 5"/>
          <p:cNvSpPr>
            <a:spLocks noGrp="1"/>
          </p:cNvSpPr>
          <p:nvPr>
            <p:ph type="sldNum" sz="quarter" idx="12" hasCustomPrompt="1"/>
          </p:nvPr>
        </p:nvSpPr>
        <p:spPr/>
        <p:txBody>
          <a:bodyPr/>
          <a:lstStyle>
            <a:lvl1pPr>
              <a:defRPr/>
            </a:lvl1pPr>
          </a:lstStyle>
          <a:p>
            <a:fld id="{254FC573-A05A-4C56-A4E6-8D3FDA7D17F5}" type="slidenum">
              <a:rPr lang="en-US" altLang="en-US"/>
              <a:pPr/>
              <a:t>‹nº›</a:t>
            </a:fld>
            <a:endParaRPr lang="en-US" altLang="en-US"/>
          </a:p>
        </p:txBody>
      </p:sp>
    </p:spTree>
    <p:extLst>
      <p:ext uri="{BB962C8B-B14F-4D97-AF65-F5344CB8AC3E}">
        <p14:creationId xmlns:p14="http://schemas.microsoft.com/office/powerpoint/2010/main" val="1546209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PT"/>
              <a:t>Clique para editar o estilo do título principal</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anose="020B0600070205080204" pitchFamily="34" charset="-128"/>
                <a:cs typeface="Arial" pitchFamily="34" charset="0"/>
              </a:defRPr>
            </a:lvl1pPr>
          </a:lstStyle>
          <a:p>
            <a:pPr>
              <a:defRPr/>
            </a:pPr>
            <a:fld id="{015C4D5A-0947-451C-8FEF-6E8C924C85C1}" type="datetime1">
              <a:rPr lang="en-US"/>
              <a:pPr>
                <a:defRPr/>
              </a:pPr>
              <a:t>4/22/2019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13F2F199-2418-4BB9-B058-F688AD6A910F}" type="slidenum">
              <a:rPr lang="en-US" altLang="en-US"/>
              <a:pPr/>
              <a:t>‹nº›</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ＭＳ Ｐゴシック" charset="0"/>
        </a:defRPr>
      </a:lvl1pPr>
      <a:lvl2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MS PGothic" pitchFamily="34" charset="-128"/>
          <a:cs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ＭＳ Ｐゴシック"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ＭＳ Ｐゴシック"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ＭＳ Ｐゴシック"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7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7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pt-PT" dirty="0"/>
              <a:t>Formação Avançada sobre Cibercrime para Juízes e Procuradores</a:t>
            </a:r>
          </a:p>
        </p:txBody>
      </p:sp>
      <p:sp>
        <p:nvSpPr>
          <p:cNvPr id="2051" name="Subtitle 2"/>
          <p:cNvSpPr>
            <a:spLocks noGrp="1"/>
          </p:cNvSpPr>
          <p:nvPr>
            <p:ph type="subTitle" idx="1"/>
          </p:nvPr>
        </p:nvSpPr>
        <p:spPr/>
        <p:txBody>
          <a:bodyPr/>
          <a:lstStyle/>
          <a:p>
            <a:pPr eaLnBrk="1" hangingPunct="1"/>
            <a:r>
              <a:rPr lang="pt-PT" dirty="0">
                <a:solidFill>
                  <a:srgbClr val="898989"/>
                </a:solidFill>
              </a:rPr>
              <a:t>Sessões </a:t>
            </a:r>
            <a:r>
              <a:rPr lang="pt-PT" dirty="0" err="1">
                <a:solidFill>
                  <a:srgbClr val="898989"/>
                </a:solidFill>
              </a:rPr>
              <a:t>x.x.x</a:t>
            </a:r>
            <a:r>
              <a:rPr lang="pt-PT" dirty="0">
                <a:solidFill>
                  <a:srgbClr val="898989"/>
                </a:solidFill>
              </a:rPr>
              <a:t> e </a:t>
            </a:r>
            <a:r>
              <a:rPr lang="pt-PT" dirty="0" err="1">
                <a:solidFill>
                  <a:srgbClr val="898989"/>
                </a:solidFill>
              </a:rPr>
              <a:t>x.x.x</a:t>
            </a:r>
            <a:endParaRPr lang="pt-PT" dirty="0">
              <a:solidFill>
                <a:srgbClr val="898989"/>
              </a:solidFill>
            </a:endParaRPr>
          </a:p>
          <a:p>
            <a:pPr eaLnBrk="1" hangingPunct="1"/>
            <a:r>
              <a:rPr lang="pt-PT" dirty="0">
                <a:solidFill>
                  <a:srgbClr val="898989"/>
                </a:solidFill>
              </a:rPr>
              <a:t>Elaboração de requerimentos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400050"/>
            <a:ext cx="4332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FD21D2A-047A-4CBF-B23C-665DCE31041A}" type="slidenum">
              <a:rPr lang="en-US" altLang="fr-FR">
                <a:solidFill>
                  <a:srgbClr val="898989"/>
                </a:solidFill>
                <a:latin typeface="Calibri" panose="020F0502020204030204" pitchFamily="34" charset="0"/>
              </a:rPr>
              <a:pPr/>
              <a:t>1</a:t>
            </a:fld>
            <a:endParaRPr lang="en-US" altLang="fr-FR">
              <a:solidFill>
                <a:srgbClr val="898989"/>
              </a:solidFill>
              <a:latin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a:extLst>
              <a:ext uri="{FF2B5EF4-FFF2-40B4-BE49-F238E27FC236}">
                <a16:creationId xmlns:a16="http://schemas.microsoft.com/office/drawing/2014/main" id="{E167FE5D-E336-4AF8-B2D6-7EB6C3907CCE}"/>
              </a:ext>
            </a:extLst>
          </p:cNvPr>
          <p:cNvSpPr txBox="1">
            <a:spLocks/>
          </p:cNvSpPr>
          <p:nvPr/>
        </p:nvSpPr>
        <p:spPr bwMode="auto">
          <a:xfrm>
            <a:off x="509494" y="1046238"/>
            <a:ext cx="8686800" cy="4860925"/>
          </a:xfrm>
          <a:prstGeom prst="rect">
            <a:avLst/>
          </a:prstGeom>
          <a:noFill/>
          <a:ln w="9525">
            <a:noFill/>
            <a:miter lim="800000"/>
            <a:headEnd/>
            <a:tailEnd/>
          </a:ln>
        </p:spPr>
        <p:txBody>
          <a:bodyPr/>
          <a:lstStyle/>
          <a:p>
            <a:pPr algn="just" eaLnBrk="1" hangingPunct="1">
              <a:spcBef>
                <a:spcPct val="20000"/>
              </a:spcBef>
              <a:defRPr/>
            </a:pPr>
            <a:r>
              <a:rPr lang="pt-PT" sz="2900" dirty="0">
                <a:latin typeface="Calibri" pitchFamily="34" charset="0"/>
              </a:rPr>
              <a:t>A/O:</a:t>
            </a:r>
          </a:p>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pt-PT" sz="2900" b="1" dirty="0">
                <a:solidFill>
                  <a:srgbClr val="FF0000"/>
                </a:solidFill>
                <a:latin typeface="Calibri" pitchFamily="34" charset="0"/>
              </a:rPr>
              <a:t>Pessoa</a:t>
            </a:r>
            <a:r>
              <a:rPr lang="pt-PT" sz="2900" dirty="0">
                <a:latin typeface="Calibri" pitchFamily="34" charset="0"/>
              </a:rPr>
              <a:t> sujeita</a:t>
            </a:r>
          </a:p>
          <a:p>
            <a:pPr marL="342900" indent="-342900" algn="just" eaLnBrk="1" hangingPunct="1">
              <a:spcBef>
                <a:spcPct val="20000"/>
              </a:spcBef>
              <a:buFont typeface="Arial" charset="0"/>
              <a:buChar char="•"/>
              <a:defRPr/>
            </a:pPr>
            <a:endParaRPr lang="en-US" sz="2900" dirty="0">
              <a:latin typeface="Calibri" pitchFamily="34" charset="0"/>
            </a:endParaRPr>
          </a:p>
          <a:p>
            <a:pPr algn="just" eaLnBrk="1" hangingPunct="1">
              <a:spcBef>
                <a:spcPct val="20000"/>
              </a:spcBef>
              <a:defRPr/>
            </a:pPr>
            <a:endParaRPr lang="en-US" sz="2900" dirty="0">
              <a:latin typeface="Calibri" pitchFamily="34" charset="0"/>
            </a:endParaRPr>
          </a:p>
          <a:p>
            <a:pPr marL="342900" indent="-342900" algn="just" eaLnBrk="1" hangingPunct="1">
              <a:spcBef>
                <a:spcPct val="20000"/>
              </a:spcBef>
              <a:buFont typeface="Arial" charset="0"/>
              <a:buChar char="•"/>
              <a:defRPr/>
            </a:pPr>
            <a:r>
              <a:rPr lang="pt-PT" sz="2900" b="1" dirty="0">
                <a:solidFill>
                  <a:srgbClr val="FF0000"/>
                </a:solidFill>
                <a:latin typeface="Calibri" pitchFamily="34" charset="0"/>
              </a:rPr>
              <a:t>Dados </a:t>
            </a:r>
            <a:r>
              <a:rPr lang="pt-PT" sz="2900" dirty="0">
                <a:latin typeface="Calibri" pitchFamily="34" charset="0"/>
              </a:rPr>
              <a:t> do assunto</a:t>
            </a:r>
            <a:r>
              <a:rPr lang="pt-PT" sz="2900" b="1" dirty="0">
                <a:solidFill>
                  <a:srgbClr val="FF0000"/>
                </a:solidFill>
                <a:latin typeface="Calibri" pitchFamily="34" charset="0"/>
              </a:rPr>
              <a:t> </a:t>
            </a:r>
          </a:p>
          <a:p>
            <a:pPr marL="342900" indent="-342900" algn="just" eaLnBrk="1" hangingPunct="1">
              <a:spcBef>
                <a:spcPct val="20000"/>
              </a:spcBef>
              <a:buFont typeface="Arial" charset="0"/>
              <a:buChar char="•"/>
              <a:defRPr/>
            </a:pPr>
            <a:endParaRPr lang="en-US" sz="2900" b="1" dirty="0">
              <a:solidFill>
                <a:srgbClr val="FF0000"/>
              </a:solidFill>
              <a:latin typeface="Calibri" pitchFamily="34" charset="0"/>
            </a:endParaRPr>
          </a:p>
          <a:p>
            <a:pPr algn="just" eaLnBrk="1" hangingPunct="1">
              <a:spcBef>
                <a:spcPct val="20000"/>
              </a:spcBef>
              <a:defRPr/>
            </a:pPr>
            <a:endParaRPr lang="en-US" sz="2900" dirty="0">
              <a:latin typeface="Calibri" pitchFamily="34" charset="0"/>
            </a:endParaRPr>
          </a:p>
          <a:p>
            <a:pPr algn="just" eaLnBrk="1" hangingPunct="1">
              <a:spcBef>
                <a:spcPct val="20000"/>
              </a:spcBef>
              <a:defRPr/>
            </a:pPr>
            <a:r>
              <a:rPr lang="pt-PT" sz="2900" dirty="0">
                <a:latin typeface="Calibri" pitchFamily="34" charset="0"/>
              </a:rPr>
              <a:t>deve ser </a:t>
            </a:r>
            <a:r>
              <a:rPr lang="pt-PT" sz="2900" b="1" dirty="0">
                <a:solidFill>
                  <a:srgbClr val="FF0000"/>
                </a:solidFill>
                <a:latin typeface="Calibri" pitchFamily="34" charset="0"/>
              </a:rPr>
              <a:t>claramente identificado</a:t>
            </a:r>
          </a:p>
        </p:txBody>
      </p:sp>
      <p:sp>
        <p:nvSpPr>
          <p:cNvPr id="11266" name="Title 1"/>
          <p:cNvSpPr>
            <a:spLocks noGrp="1"/>
          </p:cNvSpPr>
          <p:nvPr>
            <p:ph type="title"/>
          </p:nvPr>
        </p:nvSpPr>
        <p:spPr>
          <a:xfrm>
            <a:off x="457200" y="-106363"/>
            <a:ext cx="8229600" cy="1143001"/>
          </a:xfrm>
        </p:spPr>
        <p:txBody>
          <a:bodyPr/>
          <a:lstStyle/>
          <a:p>
            <a:r>
              <a:rPr lang="pt-PT" b="1"/>
              <a:t>Sujeito de Poderes Processuais</a:t>
            </a:r>
          </a:p>
        </p:txBody>
      </p:sp>
      <p:sp>
        <p:nvSpPr>
          <p:cNvPr id="1126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8FC9A9F-AAA4-40F3-8277-3D6E4F907D0C}" type="slidenum">
              <a:rPr lang="en-US" altLang="en-US">
                <a:solidFill>
                  <a:srgbClr val="898989"/>
                </a:solidFill>
                <a:latin typeface="Calibri" panose="020F0502020204030204" pitchFamily="34" charset="0"/>
              </a:rPr>
              <a:pPr/>
              <a:t>10</a:t>
            </a:fld>
            <a:endParaRPr lang="en-US" altLang="en-US">
              <a:solidFill>
                <a:srgbClr val="898989"/>
              </a:solidFill>
              <a:latin typeface="Calibri" panose="020F0502020204030204" pitchFamily="34" charset="0"/>
            </a:endParaRPr>
          </a:p>
        </p:txBody>
      </p:sp>
      <p:pic>
        <p:nvPicPr>
          <p:cNvPr id="11268" name="Picture 2" descr="Resultado da imagem para dados anónim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264" y="4107880"/>
            <a:ext cx="2748909" cy="126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Resultado da imagem para pessoa anónim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1261" y="1292490"/>
            <a:ext cx="1960917" cy="1960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106363"/>
            <a:ext cx="8229600" cy="1143001"/>
          </a:xfrm>
        </p:spPr>
        <p:txBody>
          <a:bodyPr/>
          <a:lstStyle/>
          <a:p>
            <a:r>
              <a:rPr lang="pt-PT" b="1"/>
              <a:t>Pessoa sujeita</a:t>
            </a: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sp>
        <p:nvSpPr>
          <p:cNvPr id="25604" name="Rectangle 3"/>
          <p:cNvSpPr txBox="1">
            <a:spLocks/>
          </p:cNvSpPr>
          <p:nvPr/>
        </p:nvSpPr>
        <p:spPr bwMode="auto">
          <a:xfrm>
            <a:off x="457199" y="832513"/>
            <a:ext cx="6659563" cy="5631787"/>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endParaRPr lang="en-GB" sz="2900" dirty="0">
              <a:latin typeface="Calibri" pitchFamily="34" charset="0"/>
            </a:endParaRPr>
          </a:p>
          <a:p>
            <a:pPr marL="342900" indent="-342900" algn="just" eaLnBrk="1" hangingPunct="1">
              <a:spcBef>
                <a:spcPct val="20000"/>
              </a:spcBef>
              <a:buFont typeface="Arial" charset="0"/>
              <a:buChar char="•"/>
              <a:defRPr/>
            </a:pPr>
            <a:r>
              <a:rPr lang="pt-PT" sz="2900" dirty="0">
                <a:latin typeface="Calibri" pitchFamily="34" charset="0"/>
              </a:rPr>
              <a:t>Pessoa sujeita: </a:t>
            </a:r>
            <a:r>
              <a:rPr lang="pt-PT" sz="2900" b="1" dirty="0">
                <a:solidFill>
                  <a:srgbClr val="FF0000"/>
                </a:solidFill>
                <a:latin typeface="Calibri" pitchFamily="34" charset="0"/>
              </a:rPr>
              <a:t>pessoa/entidade vinculada pela autorização</a:t>
            </a:r>
          </a:p>
          <a:p>
            <a:pPr algn="just" eaLnBrk="1" hangingPunct="1">
              <a:spcBef>
                <a:spcPct val="20000"/>
              </a:spcBef>
              <a:defRPr/>
            </a:pPr>
            <a:endParaRPr lang="en-GB" sz="2900" dirty="0">
              <a:latin typeface="Calibri" pitchFamily="34" charset="0"/>
            </a:endParaRPr>
          </a:p>
          <a:p>
            <a:pPr marL="742950" lvl="1" indent="-285750" algn="just" eaLnBrk="1" hangingPunct="1">
              <a:spcBef>
                <a:spcPct val="20000"/>
              </a:spcBef>
              <a:buFont typeface="Arial" charset="0"/>
              <a:buChar char="–"/>
              <a:defRPr/>
            </a:pPr>
            <a:r>
              <a:rPr lang="pt-PT" sz="2900" b="1" dirty="0">
                <a:solidFill>
                  <a:srgbClr val="FF0000"/>
                </a:solidFill>
                <a:latin typeface="Calibri" pitchFamily="34" charset="0"/>
              </a:rPr>
              <a:t>Suspeito</a:t>
            </a:r>
            <a:r>
              <a:rPr lang="pt-PT" sz="2900" dirty="0">
                <a:latin typeface="Calibri" pitchFamily="34" charset="0"/>
              </a:rPr>
              <a:t> </a:t>
            </a:r>
            <a:r>
              <a:rPr lang="pt-PT" sz="2900" dirty="0" err="1">
                <a:latin typeface="Calibri" pitchFamily="34" charset="0"/>
              </a:rPr>
              <a:t>vs</a:t>
            </a:r>
            <a:r>
              <a:rPr lang="pt-PT" sz="2900" dirty="0">
                <a:latin typeface="Calibri" pitchFamily="34" charset="0"/>
              </a:rPr>
              <a:t> </a:t>
            </a:r>
            <a:r>
              <a:rPr lang="pt-PT" sz="2900" b="1" dirty="0">
                <a:solidFill>
                  <a:srgbClr val="FF0000"/>
                </a:solidFill>
                <a:latin typeface="Calibri" pitchFamily="34" charset="0"/>
              </a:rPr>
              <a:t>não suspeito</a:t>
            </a:r>
          </a:p>
          <a:p>
            <a:pPr marL="742950" lvl="1" indent="-285750" algn="just" eaLnBrk="1" hangingPunct="1">
              <a:spcBef>
                <a:spcPct val="20000"/>
              </a:spcBef>
              <a:buFont typeface="Arial" charset="0"/>
              <a:buChar char="–"/>
              <a:defRPr/>
            </a:pPr>
            <a:endParaRPr lang="en-US"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endParaRPr lang="en-GB" sz="2900" b="1" dirty="0">
              <a:solidFill>
                <a:srgbClr val="FF0000"/>
              </a:solidFill>
              <a:latin typeface="Calibri" pitchFamily="34" charset="0"/>
            </a:endParaRPr>
          </a:p>
          <a:p>
            <a:pPr marL="742950" lvl="1" indent="-285750" algn="just" eaLnBrk="1" hangingPunct="1">
              <a:spcBef>
                <a:spcPct val="20000"/>
              </a:spcBef>
              <a:buFont typeface="Arial" charset="0"/>
              <a:buChar char="–"/>
              <a:defRPr/>
            </a:pPr>
            <a:r>
              <a:rPr lang="pt-PT" sz="2900" b="1" dirty="0">
                <a:solidFill>
                  <a:srgbClr val="FF0000"/>
                </a:solidFill>
                <a:latin typeface="Calibri" pitchFamily="34" charset="0"/>
              </a:rPr>
              <a:t>conhecido</a:t>
            </a:r>
            <a:r>
              <a:rPr lang="pt-PT" sz="2900" dirty="0">
                <a:latin typeface="Calibri" pitchFamily="34" charset="0"/>
              </a:rPr>
              <a:t> </a:t>
            </a:r>
            <a:r>
              <a:rPr lang="pt-PT" sz="2900" dirty="0" err="1">
                <a:latin typeface="Calibri" pitchFamily="34" charset="0"/>
              </a:rPr>
              <a:t>vs</a:t>
            </a:r>
            <a:r>
              <a:rPr lang="pt-PT" sz="2900" dirty="0">
                <a:latin typeface="Calibri" pitchFamily="34" charset="0"/>
              </a:rPr>
              <a:t> </a:t>
            </a:r>
            <a:r>
              <a:rPr lang="pt-PT" sz="2900" b="1" dirty="0">
                <a:solidFill>
                  <a:srgbClr val="FF0000"/>
                </a:solidFill>
                <a:latin typeface="Calibri" pitchFamily="34" charset="0"/>
              </a:rPr>
              <a:t>desconhecido </a:t>
            </a:r>
          </a:p>
        </p:txBody>
      </p:sp>
      <p:pic>
        <p:nvPicPr>
          <p:cNvPr id="12293" name="Picture 2" descr="Resultado da imagem para imagem do prestador de serviços"/>
          <p:cNvPicPr>
            <a:picLocks noChangeAspect="1" noChangeArrowheads="1"/>
          </p:cNvPicPr>
          <p:nvPr/>
        </p:nvPicPr>
        <p:blipFill>
          <a:blip r:embed="rId3">
            <a:extLst>
              <a:ext uri="{28A0092B-C50C-407E-A947-70E740481C1C}">
                <a14:useLocalDpi xmlns:a14="http://schemas.microsoft.com/office/drawing/2010/main" val="0"/>
              </a:ext>
            </a:extLst>
          </a:blip>
          <a:srcRect l="28380" t="40462" r="44051"/>
          <a:stretch>
            <a:fillRect/>
          </a:stretch>
        </p:blipFill>
        <p:spPr bwMode="auto">
          <a:xfrm>
            <a:off x="7225506" y="1843881"/>
            <a:ext cx="1570038" cy="206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4" descr="Resultado da imagem para clipart de imagem do suspei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6763" y="229394"/>
            <a:ext cx="1787525" cy="161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4" descr="Resultado da imagem para pessoa anónim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5506" y="3991769"/>
            <a:ext cx="1535113" cy="153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457200" y="0"/>
            <a:ext cx="8229600" cy="1143000"/>
          </a:xfrm>
        </p:spPr>
        <p:txBody>
          <a:bodyPr/>
          <a:lstStyle/>
          <a:p>
            <a:pPr eaLnBrk="1" hangingPunct="1"/>
            <a:r>
              <a:rPr lang="pt-PT" b="1"/>
              <a:t>Pessoa sujeita</a:t>
            </a:r>
          </a:p>
        </p:txBody>
      </p:sp>
      <p:sp>
        <p:nvSpPr>
          <p:cNvPr id="27651" name="Rectangle 3"/>
          <p:cNvSpPr txBox="1">
            <a:spLocks/>
          </p:cNvSpPr>
          <p:nvPr/>
        </p:nvSpPr>
        <p:spPr bwMode="auto">
          <a:xfrm>
            <a:off x="0" y="1143000"/>
            <a:ext cx="4745038" cy="507820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pt-PT" sz="2900" b="1" dirty="0">
                <a:solidFill>
                  <a:srgbClr val="FF0000"/>
                </a:solidFill>
              </a:rPr>
              <a:t>fornecedor de serviços</a:t>
            </a:r>
            <a:r>
              <a:rPr lang="pt-PT" sz="2900" dirty="0"/>
              <a:t> no caso de:</a:t>
            </a:r>
          </a:p>
          <a:p>
            <a:pPr lvl="2" eaLnBrk="1" hangingPunct="1">
              <a:defRPr/>
            </a:pPr>
            <a:r>
              <a:rPr lang="pt-PT" sz="2900" dirty="0"/>
              <a:t>divulgação parcial</a:t>
            </a:r>
          </a:p>
          <a:p>
            <a:pPr lvl="2" eaLnBrk="1" hangingPunct="1">
              <a:defRPr/>
            </a:pPr>
            <a:r>
              <a:rPr lang="pt-PT" sz="2900" dirty="0"/>
              <a:t>Injunção de comunicar</a:t>
            </a:r>
          </a:p>
          <a:p>
            <a:pPr lvl="2" eaLnBrk="1" hangingPunct="1">
              <a:defRPr/>
            </a:pPr>
            <a:r>
              <a:rPr lang="pt-PT" sz="2900" dirty="0"/>
              <a:t>Busca e apreensão</a:t>
            </a:r>
          </a:p>
          <a:p>
            <a:pPr lvl="2" eaLnBrk="1" hangingPunct="1">
              <a:defRPr/>
            </a:pPr>
            <a:r>
              <a:rPr lang="pt-PT" sz="2900" dirty="0"/>
              <a:t>recolha em tempo real de dados de tráfego</a:t>
            </a:r>
          </a:p>
          <a:p>
            <a:pPr lvl="2" eaLnBrk="1" hangingPunct="1">
              <a:defRPr/>
            </a:pPr>
            <a:r>
              <a:rPr lang="pt-PT" sz="2900" dirty="0" err="1"/>
              <a:t>Interceção</a:t>
            </a:r>
            <a:r>
              <a:rPr lang="pt-PT" sz="2900" dirty="0"/>
              <a:t> de dados de conteúdo</a:t>
            </a:r>
          </a:p>
          <a:p>
            <a:pPr marL="914400" lvl="2" indent="0" eaLnBrk="1" hangingPunct="1">
              <a:buFont typeface="Arial" panose="020B0604020202020204" pitchFamily="34" charset="0"/>
              <a:buNone/>
              <a:defRPr/>
            </a:pPr>
            <a:r>
              <a:rPr lang="pt-PT" sz="2900" b="1" dirty="0">
                <a:solidFill>
                  <a:srgbClr val="FF0000"/>
                </a:solidFill>
              </a:rPr>
              <a:t>[não suspeito]</a:t>
            </a:r>
          </a:p>
        </p:txBody>
      </p:sp>
      <p:sp>
        <p:nvSpPr>
          <p:cNvPr id="27652" name="Rectangle 3"/>
          <p:cNvSpPr txBox="1">
            <a:spLocks/>
          </p:cNvSpPr>
          <p:nvPr/>
        </p:nvSpPr>
        <p:spPr bwMode="auto">
          <a:xfrm>
            <a:off x="4373563" y="1143000"/>
            <a:ext cx="4770437" cy="4645025"/>
          </a:xfrm>
          <a:prstGeom prst="rect">
            <a:avLst/>
          </a:prstGeom>
          <a:noFill/>
          <a:ln>
            <a:noFill/>
          </a:ln>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eaLnBrk="1" hangingPunct="1">
              <a:defRPr/>
            </a:pPr>
            <a:r>
              <a:rPr lang="pt-PT" sz="2900" b="1" dirty="0">
                <a:solidFill>
                  <a:srgbClr val="FF0000"/>
                </a:solidFill>
              </a:rPr>
              <a:t>Qualquer pessoa em posse ou controlo de dados no caso de:</a:t>
            </a:r>
          </a:p>
          <a:p>
            <a:pPr lvl="2" eaLnBrk="1" hangingPunct="1">
              <a:defRPr/>
            </a:pPr>
            <a:r>
              <a:rPr lang="pt-PT" sz="2900" dirty="0"/>
              <a:t>divulgação parcial</a:t>
            </a:r>
          </a:p>
          <a:p>
            <a:pPr lvl="2" eaLnBrk="1" hangingPunct="1">
              <a:defRPr/>
            </a:pPr>
            <a:r>
              <a:rPr lang="pt-PT" sz="2900" dirty="0"/>
              <a:t>Injunções de </a:t>
            </a:r>
            <a:r>
              <a:rPr lang="pt-PT" sz="2900" dirty="0" err="1"/>
              <a:t>comnicar</a:t>
            </a:r>
            <a:endParaRPr lang="pt-PT" sz="2900" dirty="0"/>
          </a:p>
          <a:p>
            <a:pPr lvl="2" eaLnBrk="1" hangingPunct="1">
              <a:defRPr/>
            </a:pPr>
            <a:r>
              <a:rPr lang="pt-PT" sz="2900" dirty="0"/>
              <a:t>busca e apreensão</a:t>
            </a:r>
          </a:p>
          <a:p>
            <a:pPr marL="914400" lvl="2" indent="0" eaLnBrk="1" hangingPunct="1">
              <a:buFont typeface="Arial" panose="020B0604020202020204" pitchFamily="34" charset="0"/>
              <a:buNone/>
              <a:defRPr/>
            </a:pPr>
            <a:r>
              <a:rPr lang="pt-PT" sz="2900" b="1" dirty="0">
                <a:solidFill>
                  <a:srgbClr val="FF0000"/>
                </a:solidFill>
              </a:rPr>
              <a:t>[suspeito/não suspeito]</a:t>
            </a:r>
          </a:p>
        </p:txBody>
      </p:sp>
      <p:sp>
        <p:nvSpPr>
          <p:cNvPr id="13317"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E53DA42-240B-40DC-8563-5DF6F343AD22}"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B.Stam\Desktop\AJT evidences\FBA logo.jpg">
            <a:extLst>
              <a:ext uri="{FF2B5EF4-FFF2-40B4-BE49-F238E27FC236}">
                <a16:creationId xmlns:a16="http://schemas.microsoft.com/office/drawing/2014/main" id="{5467DDDF-05B3-4E8E-A41B-4BEB1A6A35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3485" y="5273911"/>
            <a:ext cx="2677568" cy="163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Rectangle 3"/>
          <p:cNvSpPr txBox="1">
            <a:spLocks/>
          </p:cNvSpPr>
          <p:nvPr/>
        </p:nvSpPr>
        <p:spPr bwMode="auto">
          <a:xfrm>
            <a:off x="457199" y="1185863"/>
            <a:ext cx="8072651" cy="4860925"/>
          </a:xfrm>
          <a:prstGeom prst="rect">
            <a:avLst/>
          </a:prstGeom>
          <a:noFill/>
          <a:ln w="9525">
            <a:noFill/>
            <a:miter lim="800000"/>
            <a:headEnd/>
            <a:tailEnd/>
          </a:ln>
        </p:spPr>
        <p:txBody>
          <a:bodyPr/>
          <a:lstStyle/>
          <a:p>
            <a:pPr marL="342900" indent="-342900" algn="just" eaLnBrk="1" hangingPunct="1">
              <a:spcBef>
                <a:spcPct val="20000"/>
              </a:spcBef>
              <a:buFont typeface="Arial" charset="0"/>
              <a:buChar char="•"/>
              <a:defRPr/>
            </a:pPr>
            <a:r>
              <a:rPr lang="pt-PT" sz="2900">
                <a:latin typeface="Calibri" pitchFamily="34" charset="0"/>
              </a:rPr>
              <a:t>Pessoas sujeitas suspeitas: Pessoal Júnior do Departamento de Logística e Operações, Banco Federal de Atlantis</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r>
              <a:rPr lang="pt-PT" sz="2900">
                <a:latin typeface="Calibri" pitchFamily="34" charset="0"/>
              </a:rPr>
              <a:t>Pessoa sujeita não suspeita: Banco Federal de Atlantis</a:t>
            </a:r>
          </a:p>
          <a:p>
            <a:pPr marL="342900" indent="-342900" algn="just" eaLnBrk="1" hangingPunct="1">
              <a:spcBef>
                <a:spcPct val="20000"/>
              </a:spcBef>
              <a:buFont typeface="Arial" charset="0"/>
              <a:buChar char="•"/>
              <a:defRPr/>
            </a:pPr>
            <a:endParaRPr lang="en-US" sz="2900" dirty="0">
              <a:latin typeface="Calibri" pitchFamily="34" charset="0"/>
            </a:endParaRPr>
          </a:p>
          <a:p>
            <a:pPr marL="342900" indent="-342900" algn="just" eaLnBrk="1" hangingPunct="1">
              <a:spcBef>
                <a:spcPct val="20000"/>
              </a:spcBef>
              <a:buFont typeface="Arial" charset="0"/>
              <a:buChar char="•"/>
              <a:defRPr/>
            </a:pPr>
            <a:endParaRPr lang="en-GB" sz="2900" dirty="0">
              <a:latin typeface="Calibri" pitchFamily="34" charset="0"/>
            </a:endParaRPr>
          </a:p>
        </p:txBody>
      </p:sp>
      <p:pic>
        <p:nvPicPr>
          <p:cNvPr id="1026" name="Picture 2" descr="Resultado da imagem para pessoa desconhecida">
            <a:extLst>
              <a:ext uri="{FF2B5EF4-FFF2-40B4-BE49-F238E27FC236}">
                <a16:creationId xmlns:a16="http://schemas.microsoft.com/office/drawing/2014/main" id="{D65C4861-37FC-4F3D-8BBC-1571002350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866" y="2432866"/>
            <a:ext cx="1992267" cy="1992267"/>
          </a:xfrm>
          <a:prstGeom prst="rect">
            <a:avLst/>
          </a:prstGeom>
          <a:noFill/>
          <a:extLst>
            <a:ext uri="{909E8E84-426E-40DD-AFC4-6F175D3DCCD1}">
              <a14:hiddenFill xmlns:a14="http://schemas.microsoft.com/office/drawing/2010/main">
                <a:solidFill>
                  <a:srgbClr val="FFFFFF"/>
                </a:solidFill>
              </a14:hiddenFill>
            </a:ext>
          </a:extLst>
        </p:spPr>
      </p:pic>
      <p:sp>
        <p:nvSpPr>
          <p:cNvPr id="12290" name="Title 1"/>
          <p:cNvSpPr>
            <a:spLocks noGrp="1"/>
          </p:cNvSpPr>
          <p:nvPr>
            <p:ph type="title"/>
          </p:nvPr>
        </p:nvSpPr>
        <p:spPr>
          <a:xfrm>
            <a:off x="457200" y="0"/>
            <a:ext cx="8229600" cy="1143001"/>
          </a:xfrm>
        </p:spPr>
        <p:txBody>
          <a:bodyPr/>
          <a:lstStyle/>
          <a:p>
            <a:r>
              <a:rPr lang="pt-PT" b="1"/>
              <a:t>Estudos de caso: Pessoa sujeita</a:t>
            </a:r>
          </a:p>
        </p:txBody>
      </p:sp>
      <p:sp>
        <p:nvSpPr>
          <p:cNvPr id="12291" name="Slide Number Placeholder 3"/>
          <p:cNvSpPr>
            <a:spLocks noGrp="1"/>
          </p:cNvSpPr>
          <p:nvPr>
            <p:ph type="sldNum" sz="quarter" idx="12"/>
          </p:nvPr>
        </p:nvSpPr>
        <p:spPr bwMode="auto">
          <a:xfrm>
            <a:off x="6553200" y="6406602"/>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4D861E7-2068-4089-A817-5D50FEF42A1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pic>
        <p:nvPicPr>
          <p:cNvPr id="9" name="Picture 2" descr="C:\Users\B.Stam\Desktop\AJT evidences\UBP.jpg">
            <a:extLst>
              <a:ext uri="{FF2B5EF4-FFF2-40B4-BE49-F238E27FC236}">
                <a16:creationId xmlns:a16="http://schemas.microsoft.com/office/drawing/2014/main" id="{F98397D0-BF98-4890-AD5C-5A61B269D5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603" y="5946227"/>
            <a:ext cx="2405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Slika 5" descr="C:\Users\B.Stam\Desktop\DSBN.jpg">
            <a:extLst>
              <a:ext uri="{FF2B5EF4-FFF2-40B4-BE49-F238E27FC236}">
                <a16:creationId xmlns:a16="http://schemas.microsoft.com/office/drawing/2014/main" id="{8438F5DE-C14D-4D36-8A0C-54C0E46FC8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3126" y="5767908"/>
            <a:ext cx="31226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8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06363"/>
            <a:ext cx="8229600" cy="1143001"/>
          </a:xfrm>
        </p:spPr>
        <p:txBody>
          <a:bodyPr/>
          <a:lstStyle/>
          <a:p>
            <a:r>
              <a:rPr lang="pt-PT" b="1"/>
              <a:t>Dados do assunto/comunicação</a:t>
            </a:r>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D8EB603-FEAD-40D0-8C87-20239BA5809B}" type="slidenum">
              <a:rPr lang="en-US" altLang="en-US">
                <a:solidFill>
                  <a:srgbClr val="898989"/>
                </a:solidFill>
                <a:latin typeface="Calibri" panose="020F0502020204030204" pitchFamily="34" charset="0"/>
              </a:rPr>
              <a:pPr/>
              <a:t>14</a:t>
            </a:fld>
            <a:endParaRPr lang="en-US" altLang="en-US">
              <a:solidFill>
                <a:srgbClr val="898989"/>
              </a:solidFill>
              <a:latin typeface="Calibri" panose="020F0502020204030204" pitchFamily="34" charset="0"/>
            </a:endParaRPr>
          </a:p>
        </p:txBody>
      </p:sp>
      <p:sp>
        <p:nvSpPr>
          <p:cNvPr id="14340" name="Rectangle 3"/>
          <p:cNvSpPr txBox="1">
            <a:spLocks/>
          </p:cNvSpPr>
          <p:nvPr/>
        </p:nvSpPr>
        <p:spPr bwMode="auto">
          <a:xfrm>
            <a:off x="331788" y="1298575"/>
            <a:ext cx="6015037"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pt-PT" sz="2900" dirty="0">
                <a:latin typeface="Calibri" panose="020F0502020204030204" pitchFamily="34" charset="0"/>
              </a:rPr>
              <a:t>Dados do assunto/comunicação: </a:t>
            </a:r>
            <a:r>
              <a:rPr lang="pt-PT" sz="2900" b="1" dirty="0">
                <a:solidFill>
                  <a:srgbClr val="FF0000"/>
                </a:solidFill>
                <a:latin typeface="Calibri" panose="020F0502020204030204" pitchFamily="34" charset="0"/>
              </a:rPr>
              <a:t>dados/comunicações aos quais a autorização se refere</a:t>
            </a:r>
          </a:p>
          <a:p>
            <a:pPr algn="just" eaLnBrk="1" hangingPunct="1">
              <a:spcBef>
                <a:spcPct val="20000"/>
              </a:spcBef>
              <a:buFont typeface="Arial" panose="020B0604020202020204" pitchFamily="34" charset="0"/>
              <a:buChar char="•"/>
            </a:pPr>
            <a:endParaRPr lang="en-GB" sz="2900" dirty="0">
              <a:latin typeface="Calibri" panose="020F0502020204030204" pitchFamily="34" charset="0"/>
            </a:endParaRPr>
          </a:p>
          <a:p>
            <a:pPr eaLnBrk="1" hangingPunct="1">
              <a:spcBef>
                <a:spcPct val="20000"/>
              </a:spcBef>
              <a:buFont typeface="Arial" panose="020B0604020202020204" pitchFamily="34" charset="0"/>
              <a:buChar char="•"/>
            </a:pPr>
            <a:r>
              <a:rPr lang="pt-PT" sz="2900" dirty="0">
                <a:latin typeface="Calibri" panose="020F0502020204030204" pitchFamily="34" charset="0"/>
              </a:rPr>
              <a:t>A Convenção de Budapeste permite o exercício de poderes processuais em relação a dados informáticos </a:t>
            </a:r>
            <a:r>
              <a:rPr lang="pt-PT" sz="2900" b="1" dirty="0">
                <a:solidFill>
                  <a:srgbClr val="FF0000"/>
                </a:solidFill>
                <a:latin typeface="Calibri" panose="020F0502020204030204" pitchFamily="34" charset="0"/>
              </a:rPr>
              <a:t>especificados</a:t>
            </a:r>
            <a:r>
              <a:rPr lang="pt-PT" sz="2900" dirty="0">
                <a:latin typeface="Calibri" panose="020F0502020204030204" pitchFamily="34" charset="0"/>
              </a:rPr>
              <a:t>, sistemas informáticos, meios de armazenamento de dados informáticos ou comunicações</a:t>
            </a:r>
          </a:p>
        </p:txBody>
      </p:sp>
      <p:pic>
        <p:nvPicPr>
          <p:cNvPr id="14341" name="Picture 2" descr="Resultado da imagem para clipart de comunicaçã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950" y="3917950"/>
            <a:ext cx="26860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4" descr="Resultado da imagem para clipart de dado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9413" y="140652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0393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4703763"/>
            <a:ext cx="8410574"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itle 1"/>
          <p:cNvSpPr>
            <a:spLocks noGrp="1"/>
          </p:cNvSpPr>
          <p:nvPr>
            <p:ph type="title"/>
          </p:nvPr>
        </p:nvSpPr>
        <p:spPr>
          <a:xfrm>
            <a:off x="457200" y="-20638"/>
            <a:ext cx="8229600" cy="1143001"/>
          </a:xfrm>
        </p:spPr>
        <p:txBody>
          <a:bodyPr/>
          <a:lstStyle/>
          <a:p>
            <a:r>
              <a:rPr lang="pt-PT" b="1"/>
              <a:t>Dados do assunto/comunicação</a:t>
            </a:r>
          </a:p>
        </p:txBody>
      </p:sp>
      <p:sp>
        <p:nvSpPr>
          <p:cNvPr id="16387"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E95C4B-3594-4865-B4E6-6EA224399679}" type="slidenum">
              <a:rPr lang="en-US" altLang="en-US">
                <a:solidFill>
                  <a:srgbClr val="898989"/>
                </a:solidFill>
                <a:latin typeface="Calibri" panose="020F0502020204030204" pitchFamily="34" charset="0"/>
              </a:rPr>
              <a:pPr/>
              <a:t>15</a:t>
            </a:fld>
            <a:endParaRPr lang="en-US" altLang="en-US">
              <a:solidFill>
                <a:srgbClr val="898989"/>
              </a:solidFill>
              <a:latin typeface="Calibri" panose="020F0502020204030204" pitchFamily="34" charset="0"/>
            </a:endParaRPr>
          </a:p>
        </p:txBody>
      </p:sp>
      <p:pic>
        <p:nvPicPr>
          <p:cNvPr id="1638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25" y="1122363"/>
            <a:ext cx="841057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225" y="2580855"/>
            <a:ext cx="8410574" cy="18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0572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0638"/>
            <a:ext cx="8229600" cy="1143001"/>
          </a:xfrm>
        </p:spPr>
        <p:txBody>
          <a:bodyPr/>
          <a:lstStyle/>
          <a:p>
            <a:r>
              <a:rPr lang="pt-PT" b="1"/>
              <a:t>Dados do assunto/comunicação</a:t>
            </a:r>
          </a:p>
        </p:txBody>
      </p:sp>
      <p:sp>
        <p:nvSpPr>
          <p:cNvPr id="17411" name="Slide Number Placeholder 3"/>
          <p:cNvSpPr>
            <a:spLocks noGrp="1"/>
          </p:cNvSpPr>
          <p:nvPr>
            <p:ph type="sldNum" sz="quarter" idx="12"/>
          </p:nvPr>
        </p:nvSpPr>
        <p:spPr bwMode="auto">
          <a:xfrm>
            <a:off x="6734175" y="6034088"/>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8FC7FF4-9C66-4207-9023-0FA3070160CB}" type="slidenum">
              <a:rPr lang="en-US" altLang="en-US">
                <a:solidFill>
                  <a:srgbClr val="898989"/>
                </a:solidFill>
                <a:latin typeface="Calibri" panose="020F0502020204030204" pitchFamily="34" charset="0"/>
              </a:rPr>
              <a:pPr/>
              <a:t>16</a:t>
            </a:fld>
            <a:endParaRPr lang="en-US" altLang="en-US">
              <a:solidFill>
                <a:srgbClr val="898989"/>
              </a:solidFill>
              <a:latin typeface="Calibri" panose="020F0502020204030204" pitchFamily="34" charset="0"/>
            </a:endParaRPr>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57" y="1343025"/>
            <a:ext cx="903804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8" y="3784600"/>
            <a:ext cx="9038043" cy="243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740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17</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DAC326D8-09C4-44AF-8E36-26022BD8A58C}"/>
              </a:ext>
            </a:extLst>
          </p:cNvPr>
          <p:cNvPicPr>
            <a:picLocks noChangeAspect="1"/>
          </p:cNvPicPr>
          <p:nvPr/>
        </p:nvPicPr>
        <p:blipFill>
          <a:blip r:embed="rId3"/>
          <a:stretch>
            <a:fillRect/>
          </a:stretch>
        </p:blipFill>
        <p:spPr>
          <a:xfrm>
            <a:off x="1295400" y="965019"/>
            <a:ext cx="6553200" cy="5865346"/>
          </a:xfrm>
          <a:prstGeom prst="rect">
            <a:avLst/>
          </a:prstGeom>
        </p:spPr>
      </p:pic>
    </p:spTree>
    <p:extLst>
      <p:ext uri="{BB962C8B-B14F-4D97-AF65-F5344CB8AC3E}">
        <p14:creationId xmlns:p14="http://schemas.microsoft.com/office/powerpoint/2010/main" val="316536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D8E148-8072-4F2C-AF1F-2DB8C6A3078E}"/>
              </a:ext>
            </a:extLst>
          </p:cNvPr>
          <p:cNvPicPr>
            <a:picLocks noChangeAspect="1"/>
          </p:cNvPicPr>
          <p:nvPr/>
        </p:nvPicPr>
        <p:blipFill>
          <a:blip r:embed="rId3"/>
          <a:stretch>
            <a:fillRect/>
          </a:stretch>
        </p:blipFill>
        <p:spPr>
          <a:xfrm>
            <a:off x="457200" y="1249577"/>
            <a:ext cx="8229600" cy="5362576"/>
          </a:xfrm>
          <a:prstGeom prst="rect">
            <a:avLst/>
          </a:prstGeom>
        </p:spPr>
      </p:pic>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120510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0"/>
            <a:ext cx="8229600" cy="1143000"/>
          </a:xfrm>
        </p:spPr>
        <p:txBody>
          <a:bodyPr/>
          <a:lstStyle/>
          <a:p>
            <a:r>
              <a:rPr lang="pt-PT" sz="4000" b="1" dirty="0"/>
              <a:t>Estudos de caso: Dados do assunto</a:t>
            </a:r>
          </a:p>
        </p:txBody>
      </p:sp>
      <p:sp>
        <p:nvSpPr>
          <p:cNvPr id="153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65D49C5-209B-4C9E-8DDD-94624022FA0C}" type="slidenum">
              <a:rPr lang="en-US" altLang="en-US">
                <a:solidFill>
                  <a:srgbClr val="898989"/>
                </a:solidFill>
                <a:latin typeface="Calibri" panose="020F0502020204030204" pitchFamily="34" charset="0"/>
              </a:rPr>
              <a:pPr/>
              <a:t>19</a:t>
            </a:fld>
            <a:endParaRPr lang="en-US" altLang="en-US">
              <a:solidFill>
                <a:srgbClr val="898989"/>
              </a:solidFill>
              <a:latin typeface="Calibri" panose="020F0502020204030204" pitchFamily="34" charset="0"/>
            </a:endParaRPr>
          </a:p>
        </p:txBody>
      </p:sp>
      <p:pic>
        <p:nvPicPr>
          <p:cNvPr id="6" name="Picture 5">
            <a:extLst>
              <a:ext uri="{FF2B5EF4-FFF2-40B4-BE49-F238E27FC236}">
                <a16:creationId xmlns:a16="http://schemas.microsoft.com/office/drawing/2014/main" id="{8136820B-8DA0-4908-91F6-07A512E35830}"/>
              </a:ext>
            </a:extLst>
          </p:cNvPr>
          <p:cNvPicPr>
            <a:picLocks noChangeAspect="1"/>
          </p:cNvPicPr>
          <p:nvPr/>
        </p:nvPicPr>
        <p:blipFill>
          <a:blip r:embed="rId3"/>
          <a:stretch>
            <a:fillRect/>
          </a:stretch>
        </p:blipFill>
        <p:spPr>
          <a:xfrm>
            <a:off x="839337" y="1261373"/>
            <a:ext cx="8004412" cy="5094977"/>
          </a:xfrm>
          <a:prstGeom prst="rect">
            <a:avLst/>
          </a:prstGeom>
        </p:spPr>
      </p:pic>
    </p:spTree>
    <p:extLst>
      <p:ext uri="{BB962C8B-B14F-4D97-AF65-F5344CB8AC3E}">
        <p14:creationId xmlns:p14="http://schemas.microsoft.com/office/powerpoint/2010/main" val="2124515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0"/>
            <a:ext cx="8229600" cy="774700"/>
          </a:xfrm>
        </p:spPr>
        <p:txBody>
          <a:bodyPr/>
          <a:lstStyle/>
          <a:p>
            <a:r>
              <a:rPr lang="pt-PT" b="1"/>
              <a:t>Programa</a:t>
            </a:r>
          </a:p>
        </p:txBody>
      </p:sp>
      <p:sp>
        <p:nvSpPr>
          <p:cNvPr id="3075" name="Content Placeholder 2"/>
          <p:cNvSpPr>
            <a:spLocks noGrp="1"/>
          </p:cNvSpPr>
          <p:nvPr>
            <p:ph idx="1"/>
          </p:nvPr>
        </p:nvSpPr>
        <p:spPr>
          <a:xfrm>
            <a:off x="630238" y="774700"/>
            <a:ext cx="8056562" cy="4899025"/>
          </a:xfrm>
        </p:spPr>
        <p:txBody>
          <a:bodyPr/>
          <a:lstStyle/>
          <a:p>
            <a:pPr>
              <a:lnSpc>
                <a:spcPct val="120000"/>
              </a:lnSpc>
              <a:defRPr/>
            </a:pPr>
            <a:r>
              <a:rPr lang="pt-PT" sz="2600" b="1" dirty="0">
                <a:solidFill>
                  <a:srgbClr val="000000"/>
                </a:solidFill>
              </a:rPr>
              <a:t>Parte Um</a:t>
            </a:r>
          </a:p>
          <a:p>
            <a:pPr marL="0" indent="0">
              <a:lnSpc>
                <a:spcPct val="120000"/>
              </a:lnSpc>
              <a:buFont typeface="Arial" panose="020B0604020202020204" pitchFamily="34" charset="0"/>
              <a:buNone/>
              <a:defRPr/>
            </a:pPr>
            <a:r>
              <a:rPr lang="pt-PT" sz="2600" dirty="0">
                <a:solidFill>
                  <a:srgbClr val="000000"/>
                </a:solidFill>
              </a:rPr>
              <a:t>	Introdução</a:t>
            </a:r>
          </a:p>
          <a:p>
            <a:pPr>
              <a:lnSpc>
                <a:spcPct val="120000"/>
              </a:lnSpc>
              <a:defRPr/>
            </a:pPr>
            <a:r>
              <a:rPr lang="pt-PT" sz="2600" b="1" dirty="0">
                <a:solidFill>
                  <a:srgbClr val="000000"/>
                </a:solidFill>
              </a:rPr>
              <a:t>Parte Dois</a:t>
            </a:r>
          </a:p>
          <a:p>
            <a:pPr marL="0" indent="0">
              <a:lnSpc>
                <a:spcPct val="120000"/>
              </a:lnSpc>
              <a:buFont typeface="Arial" panose="020B0604020202020204" pitchFamily="34" charset="0"/>
              <a:buNone/>
              <a:defRPr/>
            </a:pPr>
            <a:r>
              <a:rPr lang="pt-PT" sz="2600" dirty="0">
                <a:solidFill>
                  <a:srgbClr val="000000"/>
                </a:solidFill>
              </a:rPr>
              <a:t>	Qual é o assunto dos poderes processuais?</a:t>
            </a:r>
          </a:p>
          <a:p>
            <a:pPr>
              <a:lnSpc>
                <a:spcPct val="120000"/>
              </a:lnSpc>
              <a:defRPr/>
            </a:pPr>
            <a:r>
              <a:rPr lang="pt-PT" sz="2600" b="1" dirty="0">
                <a:solidFill>
                  <a:srgbClr val="000000"/>
                </a:solidFill>
              </a:rPr>
              <a:t>Parte Três</a:t>
            </a:r>
          </a:p>
          <a:p>
            <a:pPr marL="0" indent="0">
              <a:lnSpc>
                <a:spcPct val="120000"/>
              </a:lnSpc>
              <a:buFont typeface="Arial" panose="020B0604020202020204" pitchFamily="34" charset="0"/>
              <a:buNone/>
              <a:defRPr/>
            </a:pPr>
            <a:r>
              <a:rPr lang="pt-PT" sz="2600" dirty="0">
                <a:solidFill>
                  <a:srgbClr val="000000"/>
                </a:solidFill>
              </a:rPr>
              <a:t>	Como é que os poderes processuais </a:t>
            </a:r>
            <a:r>
              <a:rPr lang="pt-PT" sz="2600" dirty="0"/>
              <a:t>serão exercidos?</a:t>
            </a:r>
          </a:p>
          <a:p>
            <a:pPr>
              <a:lnSpc>
                <a:spcPct val="120000"/>
              </a:lnSpc>
              <a:defRPr/>
            </a:pPr>
            <a:r>
              <a:rPr lang="pt-PT" sz="2600" b="1" dirty="0">
                <a:solidFill>
                  <a:srgbClr val="000000"/>
                </a:solidFill>
              </a:rPr>
              <a:t>Parte Quatro</a:t>
            </a:r>
          </a:p>
          <a:p>
            <a:pPr marL="0" indent="0">
              <a:lnSpc>
                <a:spcPct val="120000"/>
              </a:lnSpc>
              <a:buFont typeface="Arial" panose="020B0604020202020204" pitchFamily="34" charset="0"/>
              <a:buNone/>
              <a:defRPr/>
            </a:pPr>
            <a:r>
              <a:rPr lang="pt-PT" sz="2600" dirty="0">
                <a:solidFill>
                  <a:srgbClr val="000000"/>
                </a:solidFill>
              </a:rPr>
              <a:t>	Por que são os poderes processuais necessários?</a:t>
            </a:r>
          </a:p>
          <a:p>
            <a:pPr>
              <a:lnSpc>
                <a:spcPct val="120000"/>
              </a:lnSpc>
              <a:defRPr/>
            </a:pPr>
            <a:r>
              <a:rPr lang="pt-PT" sz="2600" b="1" dirty="0">
                <a:solidFill>
                  <a:srgbClr val="000000"/>
                </a:solidFill>
              </a:rPr>
              <a:t>Parte Cinco</a:t>
            </a:r>
          </a:p>
          <a:p>
            <a:pPr marL="0" indent="0">
              <a:lnSpc>
                <a:spcPct val="120000"/>
              </a:lnSpc>
              <a:buFont typeface="Arial" panose="020B0604020202020204" pitchFamily="34" charset="0"/>
              <a:buNone/>
              <a:defRPr/>
            </a:pPr>
            <a:r>
              <a:rPr lang="pt-PT" sz="2600" dirty="0">
                <a:solidFill>
                  <a:srgbClr val="000000"/>
                </a:solidFill>
              </a:rPr>
              <a:t>	Formalidades de requerimentos escritos</a:t>
            </a:r>
          </a:p>
        </p:txBody>
      </p:sp>
      <p:sp>
        <p:nvSpPr>
          <p:cNvPr id="3076"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EE737BB-1885-45C2-A41B-51593DC32BF6}" type="slidenum">
              <a:rPr lang="en-US" altLang="fr-FR">
                <a:solidFill>
                  <a:srgbClr val="898989"/>
                </a:solidFill>
                <a:latin typeface="Calibri" panose="020F0502020204030204" pitchFamily="34" charset="0"/>
              </a:rPr>
              <a:pPr/>
              <a:t>2</a:t>
            </a:fld>
            <a:endParaRPr lang="en-US" altLang="fr-FR">
              <a:solidFill>
                <a:srgbClr val="898989"/>
              </a:solidFill>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Dados do assunto</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pt-PT" sz="3300" dirty="0"/>
              <a:t>Identifique dentro do possível:</a:t>
            </a:r>
          </a:p>
          <a:p>
            <a:pPr algn="just"/>
            <a:r>
              <a:rPr lang="pt-PT" sz="3300" dirty="0"/>
              <a:t>Localização dos dados do assunto</a:t>
            </a:r>
          </a:p>
          <a:p>
            <a:pPr algn="just"/>
            <a:r>
              <a:rPr lang="pt-PT" sz="3300" dirty="0"/>
              <a:t>Particularidades dos dados do assunto</a:t>
            </a:r>
          </a:p>
          <a:p>
            <a:pPr algn="just"/>
            <a:r>
              <a:rPr lang="pt-PT" sz="3300" dirty="0"/>
              <a:t>Fonte de transmissão da comunicação </a:t>
            </a:r>
          </a:p>
          <a:p>
            <a:pPr algn="just"/>
            <a:r>
              <a:rPr lang="pt-PT" sz="3300" dirty="0"/>
              <a:t>Fornecedores de serviços envolvidos em transmissão de comunicação</a:t>
            </a:r>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20</a:t>
            </a:fld>
            <a:endParaRPr lang="en-US" altLang="en-US">
              <a:solidFill>
                <a:srgbClr val="898989"/>
              </a:solidFill>
              <a:latin typeface="Calibri" panose="020F0502020204030204" pitchFamily="34" charset="0"/>
            </a:endParaRPr>
          </a:p>
        </p:txBody>
      </p:sp>
      <p:pic>
        <p:nvPicPr>
          <p:cNvPr id="18437" name="Picture 2" descr="Resultado da imagem para caixa de pandora de dad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992" y="4886149"/>
            <a:ext cx="7214572" cy="184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Dados do assunto</a:t>
            </a:r>
          </a:p>
        </p:txBody>
      </p:sp>
      <p:sp>
        <p:nvSpPr>
          <p:cNvPr id="18435" name="Content Placeholder 2"/>
          <p:cNvSpPr>
            <a:spLocks noGrp="1"/>
          </p:cNvSpPr>
          <p:nvPr>
            <p:ph idx="1"/>
          </p:nvPr>
        </p:nvSpPr>
        <p:spPr>
          <a:xfrm>
            <a:off x="349250" y="1181099"/>
            <a:ext cx="8151813" cy="4525963"/>
          </a:xfrm>
        </p:spPr>
        <p:txBody>
          <a:bodyPr/>
          <a:lstStyle/>
          <a:p>
            <a:pPr marL="0" indent="0" algn="just">
              <a:buNone/>
            </a:pPr>
            <a:r>
              <a:rPr lang="pt-PT" sz="3300" dirty="0"/>
              <a:t>Identifique dentro do possível:</a:t>
            </a:r>
          </a:p>
          <a:p>
            <a:pPr algn="just"/>
            <a:r>
              <a:rPr lang="pt-PT" sz="3300" dirty="0"/>
              <a:t>Como os dados foram identificados:</a:t>
            </a:r>
          </a:p>
          <a:p>
            <a:pPr lvl="1" algn="just"/>
            <a:r>
              <a:rPr lang="pt-PT" sz="2900" dirty="0"/>
              <a:t> no controlo/posse da pessoa identificada; ou</a:t>
            </a:r>
          </a:p>
          <a:p>
            <a:pPr lvl="1" algn="just"/>
            <a:r>
              <a:rPr lang="pt-PT" sz="2900" dirty="0"/>
              <a:t>no sistema informático identificado</a:t>
            </a:r>
          </a:p>
          <a:p>
            <a:pPr algn="just"/>
            <a:r>
              <a:rPr lang="pt-PT" sz="3300" dirty="0"/>
              <a:t>Informadores</a:t>
            </a:r>
          </a:p>
          <a:p>
            <a:pPr algn="just"/>
            <a:r>
              <a:rPr lang="pt-PT" sz="3300" dirty="0"/>
              <a:t>Fiabilidade </a:t>
            </a:r>
          </a:p>
          <a:p>
            <a:pPr algn="just"/>
            <a:r>
              <a:rPr lang="pt-PT" sz="3300" dirty="0"/>
              <a:t>Verificação</a:t>
            </a:r>
          </a:p>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21</a:t>
            </a:fld>
            <a:endParaRPr lang="en-US" altLang="en-US">
              <a:solidFill>
                <a:srgbClr val="898989"/>
              </a:solidFill>
              <a:latin typeface="Calibri" panose="020F0502020204030204" pitchFamily="34" charset="0"/>
            </a:endParaRPr>
          </a:p>
        </p:txBody>
      </p:sp>
      <p:pic>
        <p:nvPicPr>
          <p:cNvPr id="6" name="Picture 2" descr="Resultado da imagem para clipart do centro de dados">
            <a:extLst>
              <a:ext uri="{FF2B5EF4-FFF2-40B4-BE49-F238E27FC236}">
                <a16:creationId xmlns:a16="http://schemas.microsoft.com/office/drawing/2014/main" id="{CC9E01E5-21F4-4119-8BDD-6D7D5750E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9083" y="4077873"/>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Resultado da imagem para clipart de informações confidenciais">
            <a:extLst>
              <a:ext uri="{FF2B5EF4-FFF2-40B4-BE49-F238E27FC236}">
                <a16:creationId xmlns:a16="http://schemas.microsoft.com/office/drawing/2014/main" id="{CECD0526-08E2-459C-AFAD-B496DCD881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8916" y="4116518"/>
            <a:ext cx="2604957" cy="260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528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106363"/>
            <a:ext cx="8229600" cy="1143001"/>
          </a:xfrm>
        </p:spPr>
        <p:txBody>
          <a:bodyPr/>
          <a:lstStyle/>
          <a:p>
            <a:r>
              <a:rPr lang="pt-PT" b="1"/>
              <a:t>Estudo de caso</a:t>
            </a:r>
          </a:p>
        </p:txBody>
      </p:sp>
      <p:sp>
        <p:nvSpPr>
          <p:cNvPr id="18435" name="Content Placeholder 2"/>
          <p:cNvSpPr>
            <a:spLocks noGrp="1"/>
          </p:cNvSpPr>
          <p:nvPr>
            <p:ph idx="1"/>
          </p:nvPr>
        </p:nvSpPr>
        <p:spPr>
          <a:xfrm>
            <a:off x="349250" y="1181099"/>
            <a:ext cx="8151813" cy="4525963"/>
          </a:xfrm>
        </p:spPr>
        <p:txBody>
          <a:bodyPr/>
          <a:lstStyle/>
          <a:p>
            <a:pPr algn="just"/>
            <a:endParaRPr lang="en-US" altLang="en-US" sz="3300" dirty="0"/>
          </a:p>
        </p:txBody>
      </p:sp>
      <p:sp>
        <p:nvSpPr>
          <p:cNvPr id="18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931857-11DB-40E4-A374-EAD5556A82FB}" type="slidenum">
              <a:rPr lang="en-US" altLang="en-US">
                <a:solidFill>
                  <a:srgbClr val="898989"/>
                </a:solidFill>
                <a:latin typeface="Calibri" panose="020F0502020204030204" pitchFamily="34" charset="0"/>
              </a:rPr>
              <a:pPr/>
              <a:t>22</a:t>
            </a:fld>
            <a:endParaRPr lang="en-US" altLang="en-US">
              <a:solidFill>
                <a:srgbClr val="898989"/>
              </a:solidFill>
              <a:latin typeface="Calibri" panose="020F0502020204030204" pitchFamily="34" charset="0"/>
            </a:endParaRPr>
          </a:p>
        </p:txBody>
      </p:sp>
      <p:pic>
        <p:nvPicPr>
          <p:cNvPr id="8" name="Picture 7">
            <a:extLst>
              <a:ext uri="{FF2B5EF4-FFF2-40B4-BE49-F238E27FC236}">
                <a16:creationId xmlns:a16="http://schemas.microsoft.com/office/drawing/2014/main" id="{FB55DBF7-7C77-4B68-B218-3B5967F6E49A}"/>
              </a:ext>
            </a:extLst>
          </p:cNvPr>
          <p:cNvPicPr>
            <a:picLocks noChangeAspect="1"/>
          </p:cNvPicPr>
          <p:nvPr/>
        </p:nvPicPr>
        <p:blipFill>
          <a:blip r:embed="rId3"/>
          <a:stretch>
            <a:fillRect/>
          </a:stretch>
        </p:blipFill>
        <p:spPr>
          <a:xfrm>
            <a:off x="0" y="900752"/>
            <a:ext cx="9144000" cy="5875337"/>
          </a:xfrm>
          <a:prstGeom prst="rect">
            <a:avLst/>
          </a:prstGeom>
        </p:spPr>
      </p:pic>
    </p:spTree>
    <p:extLst>
      <p:ext uri="{BB962C8B-B14F-4D97-AF65-F5344CB8AC3E}">
        <p14:creationId xmlns:p14="http://schemas.microsoft.com/office/powerpoint/2010/main" val="33064113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62250"/>
            <a:ext cx="8229600" cy="1143000"/>
          </a:xfrm>
        </p:spPr>
        <p:txBody>
          <a:bodyPr/>
          <a:lstStyle/>
          <a:p>
            <a:r>
              <a:rPr lang="pt-PT" sz="4000" b="1" dirty="0"/>
              <a:t>Parte Três</a:t>
            </a:r>
            <a:br>
              <a:rPr lang="pt-PT" sz="4000" b="1" dirty="0"/>
            </a:br>
            <a:r>
              <a:rPr lang="pt-PT" sz="4000" b="1" dirty="0">
                <a:solidFill>
                  <a:srgbClr val="FF0000"/>
                </a:solidFill>
              </a:rPr>
              <a:t>Como</a:t>
            </a:r>
            <a:r>
              <a:rPr lang="pt-PT" sz="4000" b="1" dirty="0">
                <a:solidFill>
                  <a:srgbClr val="000000"/>
                </a:solidFill>
              </a:rPr>
              <a:t> é que os</a:t>
            </a:r>
            <a:r>
              <a:rPr lang="pt-PT" sz="4000" b="1" dirty="0"/>
              <a:t> poderes processuais serão exercidos?</a:t>
            </a:r>
          </a:p>
        </p:txBody>
      </p:sp>
      <p:pic>
        <p:nvPicPr>
          <p:cNvPr id="2048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2048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F1D2317-4B99-4376-993E-D239D4DE3013}" type="slidenum">
              <a:rPr lang="en-US" altLang="fr-FR">
                <a:solidFill>
                  <a:srgbClr val="898989"/>
                </a:solidFill>
                <a:latin typeface="Calibri" panose="020F0502020204030204" pitchFamily="34" charset="0"/>
              </a:rPr>
              <a:pPr/>
              <a:t>23</a:t>
            </a:fld>
            <a:endParaRPr lang="en-US" altLang="fr-FR">
              <a:solidFill>
                <a:srgbClr val="898989"/>
              </a:solidFill>
              <a:latin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Resultado da imagem para estetoscópio informátic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1062" y="1573250"/>
            <a:ext cx="1969862" cy="209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457200" y="301625"/>
            <a:ext cx="8229600" cy="1143000"/>
          </a:xfrm>
        </p:spPr>
        <p:txBody>
          <a:bodyPr/>
          <a:lstStyle/>
          <a:p>
            <a:r>
              <a:rPr lang="pt-PT" b="1"/>
              <a:t>Execução de medidas processuais</a:t>
            </a:r>
          </a:p>
        </p:txBody>
      </p:sp>
      <p:sp>
        <p:nvSpPr>
          <p:cNvPr id="21508" name="Content Placeholder 2"/>
          <p:cNvSpPr>
            <a:spLocks noGrp="1"/>
          </p:cNvSpPr>
          <p:nvPr>
            <p:ph idx="1"/>
          </p:nvPr>
        </p:nvSpPr>
        <p:spPr>
          <a:xfrm>
            <a:off x="310805" y="1483415"/>
            <a:ext cx="7275512" cy="4525963"/>
          </a:xfrm>
        </p:spPr>
        <p:txBody>
          <a:bodyPr/>
          <a:lstStyle/>
          <a:p>
            <a:pPr algn="just"/>
            <a:endParaRPr lang="en-US" altLang="en-US" dirty="0"/>
          </a:p>
          <a:p>
            <a:pPr lvl="1" algn="just"/>
            <a:r>
              <a:rPr lang="pt-PT" sz="3200" dirty="0"/>
              <a:t>Necessidades </a:t>
            </a:r>
            <a:r>
              <a:rPr lang="pt-PT" sz="3200" b="1" dirty="0">
                <a:solidFill>
                  <a:srgbClr val="FF0000"/>
                </a:solidFill>
              </a:rPr>
              <a:t>técnicas</a:t>
            </a:r>
          </a:p>
          <a:p>
            <a:pPr lvl="1" algn="just"/>
            <a:endParaRPr lang="en-US" altLang="en-US" sz="3200" dirty="0"/>
          </a:p>
          <a:p>
            <a:pPr marL="457200" lvl="1" indent="0" algn="just">
              <a:buNone/>
            </a:pPr>
            <a:endParaRPr lang="en-US" altLang="en-US" sz="3200" dirty="0"/>
          </a:p>
          <a:p>
            <a:pPr marL="457200" lvl="1" indent="0" algn="just">
              <a:buNone/>
            </a:pPr>
            <a:endParaRPr lang="en-US" altLang="en-US" sz="3200" dirty="0"/>
          </a:p>
          <a:p>
            <a:pPr lvl="1" algn="just"/>
            <a:r>
              <a:rPr lang="pt-PT" sz="3200" dirty="0"/>
              <a:t>Necessidades de </a:t>
            </a:r>
            <a:r>
              <a:rPr lang="pt-PT" sz="3200" b="1" dirty="0" err="1">
                <a:solidFill>
                  <a:srgbClr val="FF0000"/>
                </a:solidFill>
              </a:rPr>
              <a:t>proteção</a:t>
            </a:r>
            <a:r>
              <a:rPr lang="pt-PT" sz="3200" dirty="0"/>
              <a:t> </a:t>
            </a:r>
          </a:p>
        </p:txBody>
      </p:sp>
      <p:sp>
        <p:nvSpPr>
          <p:cNvPr id="2150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CF54427-2C7F-416B-B476-4B42BAFA0B24}" type="slidenum">
              <a:rPr lang="en-US" altLang="en-US">
                <a:solidFill>
                  <a:srgbClr val="898989"/>
                </a:solidFill>
                <a:latin typeface="Calibri" panose="020F0502020204030204" pitchFamily="34" charset="0"/>
              </a:rPr>
              <a:pPr/>
              <a:t>24</a:t>
            </a:fld>
            <a:endParaRPr lang="en-US" altLang="en-US">
              <a:solidFill>
                <a:srgbClr val="898989"/>
              </a:solidFill>
              <a:latin typeface="Calibri" panose="020F0502020204030204" pitchFamily="34" charset="0"/>
            </a:endParaRPr>
          </a:p>
        </p:txBody>
      </p:sp>
      <p:pic>
        <p:nvPicPr>
          <p:cNvPr id="21510" name="Picture 2" descr="Resultado da imagem para clipart de privacid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667" y="4298395"/>
            <a:ext cx="1379489" cy="196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6" descr="Imagem relacion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4426" y="4478705"/>
            <a:ext cx="1702548" cy="169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10" descr="Resultado da imagem para cena do crime informátic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9112" y="1771390"/>
            <a:ext cx="2152650" cy="169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pt-PT" sz="4000" b="1"/>
              <a:t>Necessidades técnicas</a:t>
            </a: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25</a:t>
            </a:fld>
            <a:endParaRPr lang="en-US" altLang="fr-FR">
              <a:solidFill>
                <a:srgbClr val="898989"/>
              </a:solidFill>
              <a:latin typeface="Calibri" panose="020F0502020204030204" pitchFamily="34" charset="0"/>
            </a:endParaRPr>
          </a:p>
        </p:txBody>
      </p:sp>
    </p:spTree>
    <p:extLst>
      <p:ext uri="{BB962C8B-B14F-4D97-AF65-F5344CB8AC3E}">
        <p14:creationId xmlns:p14="http://schemas.microsoft.com/office/powerpoint/2010/main" val="3069907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155851"/>
            <a:ext cx="8229600" cy="1143000"/>
          </a:xfrm>
        </p:spPr>
        <p:txBody>
          <a:bodyPr/>
          <a:lstStyle/>
          <a:p>
            <a:r>
              <a:rPr lang="pt-PT" b="1" dirty="0"/>
              <a:t>Necessidades técnicas</a:t>
            </a:r>
          </a:p>
        </p:txBody>
      </p:sp>
      <p:sp>
        <p:nvSpPr>
          <p:cNvPr id="23555" name="Content Placeholder 2"/>
          <p:cNvSpPr>
            <a:spLocks noGrp="1"/>
          </p:cNvSpPr>
          <p:nvPr>
            <p:ph idx="1"/>
          </p:nvPr>
        </p:nvSpPr>
        <p:spPr>
          <a:xfrm>
            <a:off x="631825" y="1339988"/>
            <a:ext cx="7859713" cy="4843463"/>
          </a:xfrm>
        </p:spPr>
        <p:txBody>
          <a:bodyPr/>
          <a:lstStyle/>
          <a:p>
            <a:pPr algn="just" eaLnBrk="1" hangingPunct="1"/>
            <a:r>
              <a:rPr lang="pt-PT" sz="2800" dirty="0"/>
              <a:t>Os poderes processuais seguintes estão disponíveis sob a Convenção de Budapeste:</a:t>
            </a:r>
          </a:p>
          <a:p>
            <a:pPr lvl="1" algn="just">
              <a:buFont typeface="Arial" charset="0"/>
              <a:buChar char="•"/>
            </a:pPr>
            <a:r>
              <a:rPr lang="en-US" altLang="pt-PT" b="1" dirty="0" err="1">
                <a:solidFill>
                  <a:srgbClr val="FF0000"/>
                </a:solidFill>
              </a:rPr>
              <a:t>Conservação</a:t>
            </a:r>
            <a:r>
              <a:rPr lang="en-US" altLang="pt-PT" b="1" dirty="0">
                <a:solidFill>
                  <a:srgbClr val="FF0000"/>
                </a:solidFill>
              </a:rPr>
              <a:t> </a:t>
            </a:r>
            <a:r>
              <a:rPr lang="en-US" altLang="pt-PT" b="1" dirty="0" err="1">
                <a:solidFill>
                  <a:srgbClr val="FF0000"/>
                </a:solidFill>
              </a:rPr>
              <a:t>expedita</a:t>
            </a:r>
            <a:r>
              <a:rPr lang="en-US" altLang="pt-PT" b="1" dirty="0">
                <a:solidFill>
                  <a:srgbClr val="FF0000"/>
                </a:solidFill>
              </a:rPr>
              <a:t> de dados </a:t>
            </a:r>
            <a:r>
              <a:rPr lang="en-US" altLang="pt-PT" b="1" dirty="0" err="1">
                <a:solidFill>
                  <a:srgbClr val="FF0000"/>
                </a:solidFill>
              </a:rPr>
              <a:t>informáticos</a:t>
            </a:r>
            <a:r>
              <a:rPr lang="en-US" altLang="pt-PT" b="1" dirty="0">
                <a:solidFill>
                  <a:srgbClr val="FF0000"/>
                </a:solidFill>
              </a:rPr>
              <a:t> </a:t>
            </a:r>
            <a:r>
              <a:rPr lang="en-US" altLang="pt-PT" b="1" dirty="0" err="1">
                <a:solidFill>
                  <a:srgbClr val="FF0000"/>
                </a:solidFill>
              </a:rPr>
              <a:t>armazenados</a:t>
            </a:r>
            <a:endParaRPr lang="en-US" altLang="pt-PT" b="1" dirty="0">
              <a:solidFill>
                <a:srgbClr val="FF0000"/>
              </a:solidFill>
            </a:endParaRPr>
          </a:p>
          <a:p>
            <a:pPr lvl="1" algn="just">
              <a:buFont typeface="Arial" charset="0"/>
              <a:buChar char="•"/>
            </a:pPr>
            <a:r>
              <a:rPr lang="en-US" altLang="pt-PT" b="1" dirty="0" err="1">
                <a:solidFill>
                  <a:srgbClr val="FF0000"/>
                </a:solidFill>
              </a:rPr>
              <a:t>Conservção</a:t>
            </a:r>
            <a:r>
              <a:rPr lang="en-US" altLang="pt-PT" b="1" dirty="0">
                <a:solidFill>
                  <a:srgbClr val="FF0000"/>
                </a:solidFill>
              </a:rPr>
              <a:t> </a:t>
            </a:r>
            <a:r>
              <a:rPr lang="en-US" altLang="pt-PT" b="1" dirty="0" err="1">
                <a:solidFill>
                  <a:srgbClr val="FF0000"/>
                </a:solidFill>
              </a:rPr>
              <a:t>expedita</a:t>
            </a:r>
            <a:r>
              <a:rPr lang="en-US" altLang="pt-PT" b="1" dirty="0">
                <a:solidFill>
                  <a:srgbClr val="FF0000"/>
                </a:solidFill>
              </a:rPr>
              <a:t> e </a:t>
            </a:r>
            <a:r>
              <a:rPr lang="en-US" altLang="pt-PT" b="1" dirty="0" err="1">
                <a:solidFill>
                  <a:srgbClr val="FF0000"/>
                </a:solidFill>
              </a:rPr>
              <a:t>divulgação</a:t>
            </a:r>
            <a:r>
              <a:rPr lang="en-US" altLang="pt-PT" b="1" dirty="0">
                <a:solidFill>
                  <a:srgbClr val="FF0000"/>
                </a:solidFill>
              </a:rPr>
              <a:t> </a:t>
            </a:r>
            <a:r>
              <a:rPr lang="en-US" altLang="pt-PT" b="1" dirty="0" err="1">
                <a:solidFill>
                  <a:srgbClr val="FF0000"/>
                </a:solidFill>
              </a:rPr>
              <a:t>parcial</a:t>
            </a:r>
            <a:r>
              <a:rPr lang="en-US" altLang="pt-PT" b="1" dirty="0">
                <a:solidFill>
                  <a:srgbClr val="FF0000"/>
                </a:solidFill>
              </a:rPr>
              <a:t> de dados de </a:t>
            </a:r>
            <a:r>
              <a:rPr lang="en-US" altLang="pt-PT" b="1" dirty="0" err="1">
                <a:solidFill>
                  <a:srgbClr val="FF0000"/>
                </a:solidFill>
              </a:rPr>
              <a:t>tráfego</a:t>
            </a:r>
            <a:r>
              <a:rPr lang="en-US" altLang="pt-PT" b="1" dirty="0">
                <a:solidFill>
                  <a:srgbClr val="FF0000"/>
                </a:solidFill>
              </a:rPr>
              <a:t> </a:t>
            </a:r>
          </a:p>
          <a:p>
            <a:pPr lvl="1" algn="just">
              <a:buFont typeface="Arial" charset="0"/>
              <a:buChar char="•"/>
            </a:pPr>
            <a:r>
              <a:rPr lang="en-US" altLang="pt-PT" b="1" dirty="0" err="1">
                <a:solidFill>
                  <a:srgbClr val="FF0000"/>
                </a:solidFill>
              </a:rPr>
              <a:t>Injunção</a:t>
            </a:r>
            <a:r>
              <a:rPr lang="en-US" altLang="pt-PT" b="1" dirty="0">
                <a:solidFill>
                  <a:srgbClr val="FF0000"/>
                </a:solidFill>
              </a:rPr>
              <a:t> de </a:t>
            </a:r>
            <a:r>
              <a:rPr lang="en-US" altLang="pt-PT" b="1" dirty="0" err="1">
                <a:solidFill>
                  <a:srgbClr val="FF0000"/>
                </a:solidFill>
              </a:rPr>
              <a:t>comunicar</a:t>
            </a:r>
            <a:endParaRPr lang="en-US" altLang="pt-PT" b="1" dirty="0">
              <a:solidFill>
                <a:srgbClr val="FF0000"/>
              </a:solidFill>
            </a:endParaRPr>
          </a:p>
          <a:p>
            <a:pPr lvl="1" algn="just">
              <a:buFont typeface="Arial" charset="0"/>
              <a:buChar char="•"/>
            </a:pPr>
            <a:r>
              <a:rPr lang="en-US" altLang="pt-PT" b="1" dirty="0" err="1">
                <a:solidFill>
                  <a:srgbClr val="FF0000"/>
                </a:solidFill>
              </a:rPr>
              <a:t>Busca</a:t>
            </a:r>
            <a:r>
              <a:rPr lang="en-US" altLang="pt-PT" b="1" dirty="0">
                <a:solidFill>
                  <a:srgbClr val="FF0000"/>
                </a:solidFill>
              </a:rPr>
              <a:t> e </a:t>
            </a:r>
            <a:r>
              <a:rPr lang="en-US" altLang="pt-PT" b="1" dirty="0" err="1">
                <a:solidFill>
                  <a:srgbClr val="FF0000"/>
                </a:solidFill>
              </a:rPr>
              <a:t>apreensão</a:t>
            </a:r>
            <a:endParaRPr lang="en-US" altLang="pt-PT" b="1" dirty="0">
              <a:solidFill>
                <a:srgbClr val="FF0000"/>
              </a:solidFill>
            </a:endParaRPr>
          </a:p>
          <a:p>
            <a:pPr lvl="1" algn="just">
              <a:buFont typeface="Arial" charset="0"/>
              <a:buChar char="•"/>
            </a:pPr>
            <a:r>
              <a:rPr lang="en-US" altLang="pt-PT" b="1" dirty="0" err="1">
                <a:solidFill>
                  <a:srgbClr val="FF0000"/>
                </a:solidFill>
              </a:rPr>
              <a:t>Recolha</a:t>
            </a:r>
            <a:r>
              <a:rPr lang="en-US" altLang="pt-PT" b="1" dirty="0">
                <a:solidFill>
                  <a:srgbClr val="FF0000"/>
                </a:solidFill>
              </a:rPr>
              <a:t> </a:t>
            </a:r>
            <a:r>
              <a:rPr lang="en-US" altLang="pt-PT" b="1" dirty="0" err="1">
                <a:solidFill>
                  <a:srgbClr val="FF0000"/>
                </a:solidFill>
              </a:rPr>
              <a:t>em</a:t>
            </a:r>
            <a:r>
              <a:rPr lang="en-US" altLang="pt-PT" b="1" dirty="0">
                <a:solidFill>
                  <a:srgbClr val="FF0000"/>
                </a:solidFill>
              </a:rPr>
              <a:t> tempo real de dados de </a:t>
            </a:r>
            <a:r>
              <a:rPr lang="en-US" altLang="pt-PT" b="1" dirty="0" err="1">
                <a:solidFill>
                  <a:srgbClr val="FF0000"/>
                </a:solidFill>
              </a:rPr>
              <a:t>tráfego</a:t>
            </a:r>
            <a:endParaRPr lang="en-US" altLang="pt-PT" b="1" dirty="0">
              <a:solidFill>
                <a:srgbClr val="FF0000"/>
              </a:solidFill>
            </a:endParaRPr>
          </a:p>
          <a:p>
            <a:pPr lvl="1" algn="just">
              <a:buFont typeface="Arial" charset="0"/>
              <a:buChar char="•"/>
            </a:pPr>
            <a:r>
              <a:rPr lang="en-US" altLang="pt-PT" b="1" dirty="0" err="1">
                <a:solidFill>
                  <a:srgbClr val="FF0000"/>
                </a:solidFill>
              </a:rPr>
              <a:t>Interceção</a:t>
            </a:r>
            <a:r>
              <a:rPr lang="en-US" altLang="pt-PT" b="1" dirty="0">
                <a:solidFill>
                  <a:srgbClr val="FF0000"/>
                </a:solidFill>
              </a:rPr>
              <a:t> de dados de </a:t>
            </a:r>
            <a:r>
              <a:rPr lang="en-US" altLang="pt-PT" b="1" dirty="0" err="1">
                <a:solidFill>
                  <a:srgbClr val="FF0000"/>
                </a:solidFill>
              </a:rPr>
              <a:t>conteúdo</a:t>
            </a:r>
            <a:endParaRPr lang="en-US" altLang="pt-PT" b="1" dirty="0">
              <a:solidFill>
                <a:srgbClr val="FF0000"/>
              </a:solidFill>
            </a:endParaRPr>
          </a:p>
          <a:p>
            <a:pPr lvl="1" algn="just" eaLnBrk="1" hangingPunct="1">
              <a:buFont typeface="Arial" panose="020B0604020202020204" pitchFamily="34" charset="0"/>
              <a:buChar char="•"/>
            </a:pPr>
            <a:endParaRPr lang="en-GB" sz="2400" b="1" dirty="0">
              <a:solidFill>
                <a:srgbClr val="FF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b="1"/>
              <a:t>Necessidades técnicas</a:t>
            </a:r>
          </a:p>
        </p:txBody>
      </p:sp>
      <p:sp>
        <p:nvSpPr>
          <p:cNvPr id="24579" name="Content Placeholder 2"/>
          <p:cNvSpPr>
            <a:spLocks noGrp="1"/>
          </p:cNvSpPr>
          <p:nvPr>
            <p:ph idx="1"/>
          </p:nvPr>
        </p:nvSpPr>
        <p:spPr>
          <a:xfrm>
            <a:off x="631825" y="1644650"/>
            <a:ext cx="7859713" cy="4843463"/>
          </a:xfrm>
        </p:spPr>
        <p:txBody>
          <a:bodyPr/>
          <a:lstStyle/>
          <a:p>
            <a:pPr algn="just" eaLnBrk="1" hangingPunct="1"/>
            <a:r>
              <a:rPr lang="pt-PT" sz="2800" b="1" dirty="0">
                <a:solidFill>
                  <a:srgbClr val="FF0000"/>
                </a:solidFill>
              </a:rPr>
              <a:t>Medidas técnicas dependem da investigação</a:t>
            </a:r>
          </a:p>
          <a:p>
            <a:pPr algn="just" eaLnBrk="1" hangingPunct="1"/>
            <a:endParaRPr lang="en-GB" sz="2800" dirty="0"/>
          </a:p>
          <a:p>
            <a:pPr algn="just" eaLnBrk="1" hangingPunct="1"/>
            <a:r>
              <a:rPr lang="pt-PT" sz="2800" dirty="0"/>
              <a:t>A saber:</a:t>
            </a:r>
          </a:p>
          <a:p>
            <a:pPr lvl="1" algn="just" eaLnBrk="1" hangingPunct="1"/>
            <a:r>
              <a:rPr lang="pt-PT" dirty="0"/>
              <a:t>Quando a </a:t>
            </a:r>
            <a:r>
              <a:rPr lang="pt-PT" b="1" dirty="0">
                <a:solidFill>
                  <a:srgbClr val="FF0000"/>
                </a:solidFill>
              </a:rPr>
              <a:t>informação do assinante</a:t>
            </a:r>
            <a:r>
              <a:rPr lang="pt-PT" dirty="0">
                <a:solidFill>
                  <a:srgbClr val="FF0000"/>
                </a:solidFill>
              </a:rPr>
              <a:t> </a:t>
            </a:r>
            <a:r>
              <a:rPr lang="pt-PT" dirty="0"/>
              <a:t>deve ser obtida, será aplicada uma </a:t>
            </a:r>
            <a:r>
              <a:rPr lang="pt-PT" b="1" dirty="0">
                <a:solidFill>
                  <a:srgbClr val="FF0000"/>
                </a:solidFill>
              </a:rPr>
              <a:t>injunção de comunicar</a:t>
            </a:r>
          </a:p>
          <a:p>
            <a:pPr lvl="1" algn="just" eaLnBrk="1" hangingPunct="1"/>
            <a:r>
              <a:rPr lang="pt-PT" dirty="0"/>
              <a:t>Quando o </a:t>
            </a:r>
            <a:r>
              <a:rPr lang="pt-PT" b="1" dirty="0">
                <a:solidFill>
                  <a:srgbClr val="FF0000"/>
                </a:solidFill>
              </a:rPr>
              <a:t>conteúdo de uma comunicação futura</a:t>
            </a:r>
            <a:r>
              <a:rPr lang="pt-PT" dirty="0"/>
              <a:t> for necessário, será aplicada a </a:t>
            </a:r>
            <a:r>
              <a:rPr lang="pt-PT" b="1" dirty="0" err="1">
                <a:solidFill>
                  <a:srgbClr val="FF0000"/>
                </a:solidFill>
              </a:rPr>
              <a:t>interceção</a:t>
            </a:r>
            <a:r>
              <a:rPr lang="pt-PT" b="1" dirty="0">
                <a:solidFill>
                  <a:srgbClr val="FF0000"/>
                </a:solidFill>
              </a:rPr>
              <a:t> de dados de conteúdo</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301625"/>
            <a:ext cx="8229600" cy="1143000"/>
          </a:xfrm>
        </p:spPr>
        <p:txBody>
          <a:bodyPr/>
          <a:lstStyle/>
          <a:p>
            <a:r>
              <a:rPr lang="pt-PT" sz="3600" b="1" dirty="0"/>
              <a:t>Estudos de caso: Necessidades técnicas</a:t>
            </a:r>
          </a:p>
        </p:txBody>
      </p:sp>
      <p:sp>
        <p:nvSpPr>
          <p:cNvPr id="24579" name="Content Placeholder 2"/>
          <p:cNvSpPr>
            <a:spLocks noGrp="1"/>
          </p:cNvSpPr>
          <p:nvPr>
            <p:ph idx="1"/>
          </p:nvPr>
        </p:nvSpPr>
        <p:spPr>
          <a:xfrm>
            <a:off x="631825" y="1644650"/>
            <a:ext cx="2594701" cy="4843463"/>
          </a:xfrm>
        </p:spPr>
        <p:txBody>
          <a:bodyPr/>
          <a:lstStyle/>
          <a:p>
            <a:pPr algn="just" eaLnBrk="1" hangingPunct="1"/>
            <a:r>
              <a:rPr lang="pt-PT" sz="2800" b="1" dirty="0">
                <a:solidFill>
                  <a:srgbClr val="FF0000"/>
                </a:solidFill>
              </a:rPr>
              <a:t>Injunção de comunicar /apreensão</a:t>
            </a:r>
            <a:r>
              <a:rPr lang="pt-PT" sz="2800" dirty="0"/>
              <a:t> ao </a:t>
            </a:r>
            <a:r>
              <a:rPr lang="pt-PT" sz="2800" dirty="0" err="1"/>
              <a:t>Docklands</a:t>
            </a:r>
            <a:r>
              <a:rPr lang="pt-PT" sz="2800" dirty="0"/>
              <a:t> </a:t>
            </a:r>
            <a:r>
              <a:rPr lang="pt-PT" sz="2800" dirty="0" err="1"/>
              <a:t>Security</a:t>
            </a:r>
            <a:r>
              <a:rPr lang="pt-PT" sz="2800" dirty="0"/>
              <a:t> </a:t>
            </a:r>
            <a:r>
              <a:rPr lang="pt-PT" sz="2800" dirty="0" err="1"/>
              <a:t>Bank</a:t>
            </a:r>
            <a:r>
              <a:rPr lang="pt-PT" sz="2800" dirty="0"/>
              <a:t> </a:t>
            </a:r>
            <a:r>
              <a:rPr lang="pt-PT" sz="2800" dirty="0" err="1"/>
              <a:t>of</a:t>
            </a:r>
            <a:r>
              <a:rPr lang="pt-PT" sz="2800" dirty="0"/>
              <a:t> </a:t>
            </a:r>
            <a:r>
              <a:rPr lang="pt-PT" sz="2800" dirty="0" err="1"/>
              <a:t>Norland</a:t>
            </a:r>
            <a:r>
              <a:rPr lang="pt-PT" sz="2800" dirty="0"/>
              <a:t> para obter registo da conta bancária </a:t>
            </a:r>
          </a:p>
        </p:txBody>
      </p:sp>
      <p:pic>
        <p:nvPicPr>
          <p:cNvPr id="4" name="Picture 3">
            <a:extLst>
              <a:ext uri="{FF2B5EF4-FFF2-40B4-BE49-F238E27FC236}">
                <a16:creationId xmlns:a16="http://schemas.microsoft.com/office/drawing/2014/main" id="{701CE8A5-B44F-4158-9E47-4BAE6323BE6A}"/>
              </a:ext>
            </a:extLst>
          </p:cNvPr>
          <p:cNvPicPr>
            <a:picLocks noChangeAspect="1"/>
          </p:cNvPicPr>
          <p:nvPr/>
        </p:nvPicPr>
        <p:blipFill>
          <a:blip r:embed="rId3"/>
          <a:stretch>
            <a:fillRect/>
          </a:stretch>
        </p:blipFill>
        <p:spPr>
          <a:xfrm>
            <a:off x="3513909" y="1518892"/>
            <a:ext cx="5538651" cy="5094977"/>
          </a:xfrm>
          <a:prstGeom prst="rect">
            <a:avLst/>
          </a:prstGeom>
        </p:spPr>
      </p:pic>
    </p:spTree>
    <p:extLst>
      <p:ext uri="{BB962C8B-B14F-4D97-AF65-F5344CB8AC3E}">
        <p14:creationId xmlns:p14="http://schemas.microsoft.com/office/powerpoint/2010/main" val="37280033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155852"/>
            <a:ext cx="8229600" cy="811558"/>
          </a:xfrm>
        </p:spPr>
        <p:txBody>
          <a:bodyPr/>
          <a:lstStyle/>
          <a:p>
            <a:r>
              <a:rPr lang="pt-PT" sz="3600" b="1" dirty="0"/>
              <a:t>Estudos de caso: Necessidades técnicas</a:t>
            </a:r>
          </a:p>
        </p:txBody>
      </p:sp>
      <p:sp>
        <p:nvSpPr>
          <p:cNvPr id="24579" name="Content Placeholder 2"/>
          <p:cNvSpPr>
            <a:spLocks noGrp="1"/>
          </p:cNvSpPr>
          <p:nvPr>
            <p:ph idx="1"/>
          </p:nvPr>
        </p:nvSpPr>
        <p:spPr>
          <a:xfrm>
            <a:off x="631825" y="1644650"/>
            <a:ext cx="2594701" cy="4843463"/>
          </a:xfrm>
        </p:spPr>
        <p:txBody>
          <a:bodyPr/>
          <a:lstStyle/>
          <a:p>
            <a:pPr eaLnBrk="1" hangingPunct="1"/>
            <a:r>
              <a:rPr lang="pt-PT" sz="2800" b="1" dirty="0">
                <a:solidFill>
                  <a:srgbClr val="FF0000"/>
                </a:solidFill>
              </a:rPr>
              <a:t>Conservação expedida/ Divulgação parcial de dados de tráfego</a:t>
            </a:r>
            <a:r>
              <a:rPr lang="pt-PT" sz="2800" dirty="0"/>
              <a:t> para e-mails enviados da UBP para FBA</a:t>
            </a:r>
          </a:p>
          <a:p>
            <a:pPr algn="just" eaLnBrk="1" hangingPunct="1"/>
            <a:endParaRPr lang="en-US" sz="2800" dirty="0"/>
          </a:p>
        </p:txBody>
      </p:sp>
      <p:pic>
        <p:nvPicPr>
          <p:cNvPr id="5" name="Picture 4">
            <a:extLst>
              <a:ext uri="{FF2B5EF4-FFF2-40B4-BE49-F238E27FC236}">
                <a16:creationId xmlns:a16="http://schemas.microsoft.com/office/drawing/2014/main" id="{46E041F0-DB05-4F5E-941A-819306099825}"/>
              </a:ext>
            </a:extLst>
          </p:cNvPr>
          <p:cNvPicPr>
            <a:picLocks noChangeAspect="1"/>
          </p:cNvPicPr>
          <p:nvPr/>
        </p:nvPicPr>
        <p:blipFill>
          <a:blip r:embed="rId3"/>
          <a:stretch>
            <a:fillRect/>
          </a:stretch>
        </p:blipFill>
        <p:spPr>
          <a:xfrm>
            <a:off x="3332682" y="967410"/>
            <a:ext cx="5811318" cy="5645425"/>
          </a:xfrm>
          <a:prstGeom prst="rect">
            <a:avLst/>
          </a:prstGeom>
        </p:spPr>
      </p:pic>
    </p:spTree>
    <p:extLst>
      <p:ext uri="{BB962C8B-B14F-4D97-AF65-F5344CB8AC3E}">
        <p14:creationId xmlns:p14="http://schemas.microsoft.com/office/powerpoint/2010/main" val="1167642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idx="4294967295"/>
          </p:nvPr>
        </p:nvSpPr>
        <p:spPr>
          <a:xfrm>
            <a:off x="457200" y="274638"/>
            <a:ext cx="8229600" cy="773112"/>
          </a:xfrm>
        </p:spPr>
        <p:txBody>
          <a:bodyPr/>
          <a:lstStyle/>
          <a:p>
            <a:pPr eaLnBrk="1" hangingPunct="1"/>
            <a:r>
              <a:rPr lang="pt-PT" b="1"/>
              <a:t>Objetivos da sessão</a:t>
            </a:r>
          </a:p>
        </p:txBody>
      </p:sp>
      <p:sp>
        <p:nvSpPr>
          <p:cNvPr id="4" name="Content Placeholder 2"/>
          <p:cNvSpPr txBox="1">
            <a:spLocks/>
          </p:cNvSpPr>
          <p:nvPr/>
        </p:nvSpPr>
        <p:spPr bwMode="auto">
          <a:xfrm>
            <a:off x="457200" y="1047750"/>
            <a:ext cx="8512175" cy="5338763"/>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pt-PT" dirty="0">
                <a:solidFill>
                  <a:srgbClr val="000000"/>
                </a:solidFill>
                <a:latin typeface="+mj-lt"/>
                <a:ea typeface="MS PGothic" charset="0"/>
                <a:cs typeface="MS PGothic" charset="0"/>
              </a:rPr>
              <a:t>No final desta sessão</a:t>
            </a:r>
            <a:r>
              <a:rPr lang="pt-PT" dirty="0">
                <a:latin typeface="+mj-lt"/>
                <a:ea typeface="MS PGothic" charset="0"/>
                <a:cs typeface="MS PGothic" charset="0"/>
              </a:rPr>
              <a:t>, os formandos serão capazes de:</a:t>
            </a:r>
          </a:p>
          <a:p>
            <a:pPr algn="just">
              <a:spcBef>
                <a:spcPct val="20000"/>
              </a:spcBef>
              <a:buFont typeface="Arial" charset="0"/>
              <a:buChar char="•"/>
              <a:defRPr/>
            </a:pPr>
            <a:endParaRPr lang="en-GB" dirty="0">
              <a:latin typeface="+mj-lt"/>
            </a:endParaRPr>
          </a:p>
          <a:p>
            <a:pPr algn="just">
              <a:spcBef>
                <a:spcPct val="20000"/>
              </a:spcBef>
              <a:buFont typeface="Arial" charset="0"/>
              <a:buChar char="•"/>
              <a:defRPr/>
            </a:pPr>
            <a:r>
              <a:rPr lang="pt-PT" dirty="0">
                <a:latin typeface="+mj-lt"/>
              </a:rPr>
              <a:t>Compreender as formas pelas quais diferentes sistemas jurídicos permitem o requerimento para exercício de poderes processuais</a:t>
            </a:r>
          </a:p>
          <a:p>
            <a:pPr marL="0" indent="0" algn="just">
              <a:spcBef>
                <a:spcPct val="20000"/>
              </a:spcBef>
              <a:defRPr/>
            </a:pPr>
            <a:endParaRPr lang="en-GB" dirty="0">
              <a:latin typeface="+mj-lt"/>
            </a:endParaRPr>
          </a:p>
          <a:p>
            <a:pPr algn="just">
              <a:spcBef>
                <a:spcPct val="20000"/>
              </a:spcBef>
              <a:buFont typeface="Arial" charset="0"/>
              <a:buChar char="•"/>
              <a:defRPr/>
            </a:pPr>
            <a:r>
              <a:rPr lang="pt-PT" dirty="0">
                <a:latin typeface="+mj-lt"/>
              </a:rPr>
              <a:t>Reconhecer considerações particulares relativas à elaboração de requerimentos para adopção de medidas processuais ou investigativas relativas a provas </a:t>
            </a:r>
            <a:r>
              <a:rPr lang="pt-PT" dirty="0" err="1">
                <a:latin typeface="+mj-lt"/>
              </a:rPr>
              <a:t>eletrónicas</a:t>
            </a:r>
            <a:endParaRPr lang="pt-PT" dirty="0">
              <a:latin typeface="+mj-lt"/>
            </a:endParaRPr>
          </a:p>
          <a:p>
            <a:pPr algn="just">
              <a:spcBef>
                <a:spcPct val="20000"/>
              </a:spcBef>
              <a:buFont typeface="Arial" charset="0"/>
              <a:buChar char="•"/>
              <a:defRPr/>
            </a:pPr>
            <a:endParaRPr lang="en-GB" dirty="0">
              <a:latin typeface="+mj-lt"/>
            </a:endParaRPr>
          </a:p>
          <a:p>
            <a:pPr algn="just">
              <a:spcBef>
                <a:spcPct val="20000"/>
              </a:spcBef>
              <a:buFont typeface="Arial" charset="0"/>
              <a:buChar char="•"/>
              <a:defRPr/>
            </a:pPr>
            <a:r>
              <a:rPr lang="pt-PT" dirty="0">
                <a:latin typeface="+mj-lt"/>
              </a:rPr>
              <a:t>Compreender algumas das considerações e garantias que devem ser consideradas ao elaborar requerimentos para exercício de poderes processuais</a:t>
            </a:r>
          </a:p>
          <a:p>
            <a:pPr marL="0" indent="0">
              <a:spcBef>
                <a:spcPct val="20000"/>
              </a:spcBef>
              <a:defRPr/>
            </a:pPr>
            <a:endParaRPr lang="en-US" dirty="0">
              <a:solidFill>
                <a:srgbClr val="000000"/>
              </a:solidFill>
              <a:latin typeface="+mj-lt"/>
              <a:ea typeface="MS PGothic" charset="0"/>
              <a:cs typeface="MS PGothic" charset="0"/>
            </a:endParaRPr>
          </a:p>
        </p:txBody>
      </p:sp>
      <p:sp>
        <p:nvSpPr>
          <p:cNvPr id="410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74655D5-F9A0-443F-8A6E-BEB20107D858}" type="slidenum">
              <a:rPr lang="en-US" altLang="fr-FR">
                <a:solidFill>
                  <a:srgbClr val="898989"/>
                </a:solidFill>
                <a:latin typeface="Calibri" panose="020F0502020204030204" pitchFamily="34" charset="0"/>
              </a:rPr>
              <a:pPr/>
              <a:t>3</a:t>
            </a:fld>
            <a:endParaRPr lang="en-US" altLang="fr-FR">
              <a:solidFill>
                <a:srgbClr val="898989"/>
              </a:solidFill>
              <a:latin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36525"/>
            <a:ext cx="8229600" cy="1143000"/>
          </a:xfrm>
        </p:spPr>
        <p:txBody>
          <a:bodyPr/>
          <a:lstStyle/>
          <a:p>
            <a:r>
              <a:rPr lang="pt-PT" b="1"/>
              <a:t>Necessidades técnicas</a:t>
            </a:r>
          </a:p>
        </p:txBody>
      </p:sp>
      <p:sp>
        <p:nvSpPr>
          <p:cNvPr id="25603" name="Content Placeholder 2"/>
          <p:cNvSpPr>
            <a:spLocks noGrp="1"/>
          </p:cNvSpPr>
          <p:nvPr>
            <p:ph idx="1"/>
          </p:nvPr>
        </p:nvSpPr>
        <p:spPr>
          <a:xfrm>
            <a:off x="685800" y="1440880"/>
            <a:ext cx="8001000" cy="4525963"/>
          </a:xfrm>
        </p:spPr>
        <p:txBody>
          <a:bodyPr/>
          <a:lstStyle/>
          <a:p>
            <a:pPr algn="just"/>
            <a:r>
              <a:rPr lang="pt-PT" sz="3300" dirty="0"/>
              <a:t>Meios de execução variam dependendo:</a:t>
            </a:r>
          </a:p>
          <a:p>
            <a:pPr lvl="1" algn="just"/>
            <a:r>
              <a:rPr lang="pt-PT" sz="3300" dirty="0"/>
              <a:t>Do âmbito do poder processual</a:t>
            </a:r>
          </a:p>
          <a:p>
            <a:pPr lvl="1" algn="just"/>
            <a:r>
              <a:rPr lang="pt-PT" sz="3300" dirty="0"/>
              <a:t>Localização dos dados</a:t>
            </a:r>
          </a:p>
          <a:p>
            <a:pPr lvl="1" algn="just"/>
            <a:r>
              <a:rPr lang="pt-PT" sz="3300" dirty="0"/>
              <a:t>Natureza dos dados a serem obtidos</a:t>
            </a:r>
          </a:p>
          <a:p>
            <a:pPr lvl="1" algn="just"/>
            <a:r>
              <a:rPr lang="pt-PT" sz="3300" dirty="0"/>
              <a:t>Natureza das instalações do fornecedor de serviços</a:t>
            </a:r>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853BB2A-87F1-43A5-8F12-5AD8F3B5706A}" type="slidenum">
              <a:rPr lang="en-US" altLang="en-US">
                <a:solidFill>
                  <a:srgbClr val="898989"/>
                </a:solidFill>
                <a:latin typeface="Calibri" panose="020F0502020204030204" pitchFamily="34" charset="0"/>
              </a:rPr>
              <a:pPr/>
              <a:t>30</a:t>
            </a:fld>
            <a:endParaRPr lang="en-US" altLang="en-US">
              <a:solidFill>
                <a:srgbClr val="898989"/>
              </a:solidFill>
              <a:latin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DCD1F46-B09F-4327-AE6E-A189F883E8F4}"/>
              </a:ext>
            </a:extLst>
          </p:cNvPr>
          <p:cNvSpPr>
            <a:spLocks noGrp="1"/>
          </p:cNvSpPr>
          <p:nvPr>
            <p:ph type="sldNum" sz="quarter" idx="12"/>
          </p:nvPr>
        </p:nvSpPr>
        <p:spPr/>
        <p:txBody>
          <a:bodyPr/>
          <a:lstStyle/>
          <a:p>
            <a:fld id="{385311C2-2F51-4DAB-A587-301D32DA086D}" type="slidenum">
              <a:rPr lang="en-US" altLang="en-US" smtClean="0"/>
              <a:pPr/>
              <a:t>31</a:t>
            </a:fld>
            <a:endParaRPr lang="en-US" altLang="en-US"/>
          </a:p>
        </p:txBody>
      </p:sp>
      <p:pic>
        <p:nvPicPr>
          <p:cNvPr id="6" name="Picture 5">
            <a:extLst>
              <a:ext uri="{FF2B5EF4-FFF2-40B4-BE49-F238E27FC236}">
                <a16:creationId xmlns:a16="http://schemas.microsoft.com/office/drawing/2014/main" id="{A9A56241-21A8-4A02-8AE7-0373164AA146}"/>
              </a:ext>
            </a:extLst>
          </p:cNvPr>
          <p:cNvPicPr>
            <a:picLocks noChangeAspect="1"/>
          </p:cNvPicPr>
          <p:nvPr/>
        </p:nvPicPr>
        <p:blipFill>
          <a:blip r:embed="rId3"/>
          <a:stretch>
            <a:fillRect/>
          </a:stretch>
        </p:blipFill>
        <p:spPr>
          <a:xfrm>
            <a:off x="200353" y="1656038"/>
            <a:ext cx="8743293" cy="4337493"/>
          </a:xfrm>
          <a:prstGeom prst="rect">
            <a:avLst/>
          </a:prstGeom>
        </p:spPr>
      </p:pic>
      <p:sp>
        <p:nvSpPr>
          <p:cNvPr id="5" name="Title 1">
            <a:extLst>
              <a:ext uri="{FF2B5EF4-FFF2-40B4-BE49-F238E27FC236}">
                <a16:creationId xmlns:a16="http://schemas.microsoft.com/office/drawing/2014/main" id="{18C8BFDF-CEF8-4C8B-A642-8A4ED7230507}"/>
              </a:ext>
            </a:extLst>
          </p:cNvPr>
          <p:cNvSpPr>
            <a:spLocks noGrp="1"/>
          </p:cNvSpPr>
          <p:nvPr>
            <p:ph type="title"/>
          </p:nvPr>
        </p:nvSpPr>
        <p:spPr>
          <a:xfrm>
            <a:off x="457200" y="136525"/>
            <a:ext cx="8229600" cy="1143000"/>
          </a:xfrm>
        </p:spPr>
        <p:txBody>
          <a:bodyPr/>
          <a:lstStyle/>
          <a:p>
            <a:r>
              <a:rPr lang="pt-PT" sz="3600" b="1" dirty="0"/>
              <a:t>Estudos de caso: Necessidades técnicas</a:t>
            </a:r>
          </a:p>
        </p:txBody>
      </p:sp>
    </p:spTree>
    <p:extLst>
      <p:ext uri="{BB962C8B-B14F-4D97-AF65-F5344CB8AC3E}">
        <p14:creationId xmlns:p14="http://schemas.microsoft.com/office/powerpoint/2010/main" val="16735726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pt-PT" b="1"/>
              <a:t>Pessoas necessárias </a:t>
            </a:r>
          </a:p>
        </p:txBody>
      </p:sp>
      <p:sp>
        <p:nvSpPr>
          <p:cNvPr id="26627" name="Content Placeholder 2"/>
          <p:cNvSpPr>
            <a:spLocks noGrp="1"/>
          </p:cNvSpPr>
          <p:nvPr>
            <p:ph idx="1"/>
          </p:nvPr>
        </p:nvSpPr>
        <p:spPr>
          <a:xfrm>
            <a:off x="457200" y="1624013"/>
            <a:ext cx="8229600" cy="4525962"/>
          </a:xfrm>
        </p:spPr>
        <p:txBody>
          <a:bodyPr/>
          <a:lstStyle/>
          <a:p>
            <a:r>
              <a:rPr lang="pt-PT" sz="2900" dirty="0"/>
              <a:t>Enumerar </a:t>
            </a:r>
            <a:r>
              <a:rPr lang="pt-PT" sz="2900" b="1" dirty="0">
                <a:solidFill>
                  <a:srgbClr val="FF0000"/>
                </a:solidFill>
              </a:rPr>
              <a:t>pessoas para acompanhar </a:t>
            </a:r>
            <a:r>
              <a:rPr lang="pt-PT" sz="2900" dirty="0"/>
              <a:t>o encarregado de execução</a:t>
            </a:r>
          </a:p>
          <a:p>
            <a:pPr algn="just"/>
            <a:r>
              <a:rPr lang="pt-PT" sz="2900" dirty="0"/>
              <a:t>Pessoas que podem incluídas:</a:t>
            </a:r>
          </a:p>
          <a:p>
            <a:pPr lvl="1" algn="just"/>
            <a:r>
              <a:rPr lang="pt-PT" sz="2900" dirty="0"/>
              <a:t>Agentes da autoridade para </a:t>
            </a:r>
            <a:r>
              <a:rPr lang="pt-PT" sz="2900" b="1" dirty="0">
                <a:solidFill>
                  <a:srgbClr val="FF0000"/>
                </a:solidFill>
              </a:rPr>
              <a:t>assistência prática</a:t>
            </a:r>
          </a:p>
          <a:p>
            <a:pPr lvl="1" algn="just"/>
            <a:r>
              <a:rPr lang="pt-PT" sz="2900" b="1" dirty="0">
                <a:solidFill>
                  <a:srgbClr val="FF0000"/>
                </a:solidFill>
              </a:rPr>
              <a:t>Peritos</a:t>
            </a:r>
            <a:r>
              <a:rPr lang="pt-PT" sz="2900" dirty="0"/>
              <a:t> para </a:t>
            </a:r>
            <a:r>
              <a:rPr lang="pt-PT" sz="2900" b="1" dirty="0">
                <a:solidFill>
                  <a:srgbClr val="FF0000"/>
                </a:solidFill>
              </a:rPr>
              <a:t>assistência técnica </a:t>
            </a:r>
          </a:p>
          <a:p>
            <a:pPr lvl="1"/>
            <a:r>
              <a:rPr lang="pt-PT" sz="2900" b="1" dirty="0">
                <a:solidFill>
                  <a:srgbClr val="FF0000"/>
                </a:solidFill>
              </a:rPr>
              <a:t>Pessoas </a:t>
            </a:r>
            <a:r>
              <a:rPr lang="pt-PT" sz="2900" dirty="0"/>
              <a:t>com</a:t>
            </a:r>
            <a:r>
              <a:rPr lang="pt-PT" sz="2900" b="1" dirty="0">
                <a:solidFill>
                  <a:srgbClr val="FF0000"/>
                </a:solidFill>
              </a:rPr>
              <a:t> conhecimento </a:t>
            </a:r>
            <a:r>
              <a:rPr lang="pt-PT" sz="2900" dirty="0"/>
              <a:t>sobre</a:t>
            </a:r>
            <a:r>
              <a:rPr lang="pt-PT" sz="2900" b="1" dirty="0">
                <a:solidFill>
                  <a:srgbClr val="FF0000"/>
                </a:solidFill>
              </a:rPr>
              <a:t> o funcionamento do computador</a:t>
            </a:r>
          </a:p>
          <a:p>
            <a:pPr algn="just"/>
            <a:r>
              <a:rPr lang="pt-PT" sz="2900" b="1" dirty="0">
                <a:solidFill>
                  <a:srgbClr val="FF0000"/>
                </a:solidFill>
              </a:rPr>
              <a:t>Explicar </a:t>
            </a:r>
            <a:r>
              <a:rPr lang="pt-PT" sz="2900" dirty="0"/>
              <a:t>por que a sua presença é necessária</a:t>
            </a:r>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974E708-EACD-4DC1-9A34-B80A9923AC82}" type="slidenum">
              <a:rPr lang="en-US" altLang="en-US">
                <a:solidFill>
                  <a:srgbClr val="898989"/>
                </a:solidFill>
                <a:latin typeface="Calibri" panose="020F0502020204030204" pitchFamily="34" charset="0"/>
              </a:rPr>
              <a:pPr/>
              <a:t>32</a:t>
            </a:fld>
            <a:endParaRPr lang="en-US" altLang="en-US">
              <a:solidFill>
                <a:srgbClr val="898989"/>
              </a:solidFill>
              <a:latin typeface="Calibri" panose="020F050202020403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5EAA68-0E3C-4F21-AAB6-63DAB39B27ED}"/>
              </a:ext>
            </a:extLst>
          </p:cNvPr>
          <p:cNvSpPr>
            <a:spLocks noGrp="1"/>
          </p:cNvSpPr>
          <p:nvPr>
            <p:ph type="sldNum" sz="quarter" idx="12"/>
          </p:nvPr>
        </p:nvSpPr>
        <p:spPr>
          <a:xfrm>
            <a:off x="6553200" y="6356350"/>
            <a:ext cx="2133600" cy="365125"/>
          </a:xfrm>
        </p:spPr>
        <p:txBody>
          <a:bodyPr/>
          <a:lstStyle/>
          <a:p>
            <a:fld id="{385311C2-2F51-4DAB-A587-301D32DA086D}" type="slidenum">
              <a:rPr lang="en-US" altLang="en-US" smtClean="0"/>
              <a:pPr/>
              <a:t>33</a:t>
            </a:fld>
            <a:endParaRPr lang="en-US" altLang="en-US"/>
          </a:p>
        </p:txBody>
      </p:sp>
      <p:sp>
        <p:nvSpPr>
          <p:cNvPr id="5" name="Title 1">
            <a:extLst>
              <a:ext uri="{FF2B5EF4-FFF2-40B4-BE49-F238E27FC236}">
                <a16:creationId xmlns:a16="http://schemas.microsoft.com/office/drawing/2014/main" id="{C5F3F659-343C-495E-8A56-91BC696A733A}"/>
              </a:ext>
            </a:extLst>
          </p:cNvPr>
          <p:cNvSpPr>
            <a:spLocks noGrp="1"/>
          </p:cNvSpPr>
          <p:nvPr>
            <p:ph type="title"/>
          </p:nvPr>
        </p:nvSpPr>
        <p:spPr>
          <a:xfrm>
            <a:off x="457200" y="136525"/>
            <a:ext cx="8229600" cy="1143000"/>
          </a:xfrm>
        </p:spPr>
        <p:txBody>
          <a:bodyPr/>
          <a:lstStyle/>
          <a:p>
            <a:r>
              <a:rPr lang="pt-PT" b="1"/>
              <a:t>Estudos de caso: Pessoas necessárias</a:t>
            </a:r>
          </a:p>
        </p:txBody>
      </p:sp>
      <p:sp>
        <p:nvSpPr>
          <p:cNvPr id="6" name="Content Placeholder 2">
            <a:extLst>
              <a:ext uri="{FF2B5EF4-FFF2-40B4-BE49-F238E27FC236}">
                <a16:creationId xmlns:a16="http://schemas.microsoft.com/office/drawing/2014/main" id="{F8E6318C-6537-41CF-9244-A017AB8DBCDC}"/>
              </a:ext>
            </a:extLst>
          </p:cNvPr>
          <p:cNvSpPr>
            <a:spLocks noGrp="1"/>
          </p:cNvSpPr>
          <p:nvPr>
            <p:ph idx="1"/>
          </p:nvPr>
        </p:nvSpPr>
        <p:spPr>
          <a:xfrm>
            <a:off x="457200" y="1624013"/>
            <a:ext cx="8229600" cy="4525962"/>
          </a:xfrm>
        </p:spPr>
        <p:txBody>
          <a:bodyPr/>
          <a:lstStyle/>
          <a:p>
            <a:pPr algn="just"/>
            <a:r>
              <a:rPr lang="pt-PT" sz="2900" dirty="0"/>
              <a:t>Se os dados devem ser protegidos da Agência </a:t>
            </a:r>
            <a:r>
              <a:rPr lang="pt-PT" sz="2900" dirty="0" err="1"/>
              <a:t>Ostland</a:t>
            </a:r>
            <a:r>
              <a:rPr lang="pt-PT" sz="2900" dirty="0"/>
              <a:t>, de acordo com o pedido de MLA da Atlantis:</a:t>
            </a:r>
          </a:p>
          <a:p>
            <a:pPr lvl="1" algn="just"/>
            <a:r>
              <a:rPr lang="pt-PT" sz="2900" dirty="0"/>
              <a:t>Pessoal da autoridade legal da </a:t>
            </a:r>
            <a:r>
              <a:rPr lang="pt-PT" sz="2900" dirty="0" err="1"/>
              <a:t>Ostland</a:t>
            </a:r>
            <a:r>
              <a:rPr lang="pt-PT" sz="2900" dirty="0"/>
              <a:t> </a:t>
            </a:r>
            <a:endParaRPr lang="en-US" altLang="en-US" sz="2900" dirty="0"/>
          </a:p>
          <a:p>
            <a:pPr lvl="1" algn="just"/>
            <a:r>
              <a:rPr lang="pt-PT" sz="2900" dirty="0"/>
              <a:t>Pessoal da autoridade legal da Atlantis (para garantir que as técnicas compatíveis com a lei Atlantis sejam cumpridas)</a:t>
            </a:r>
            <a:endParaRPr lang="en-US" altLang="en-US" sz="2900" dirty="0"/>
          </a:p>
          <a:p>
            <a:pPr lvl="1" algn="just"/>
            <a:r>
              <a:rPr lang="pt-PT" sz="2900" dirty="0"/>
              <a:t>Suporte da Agência </a:t>
            </a:r>
            <a:r>
              <a:rPr lang="pt-PT" sz="2900" dirty="0" err="1"/>
              <a:t>Ostland</a:t>
            </a:r>
            <a:r>
              <a:rPr lang="pt-PT" sz="2900" dirty="0"/>
              <a:t> (pessoa em posse das informações de desencriptação)</a:t>
            </a:r>
          </a:p>
        </p:txBody>
      </p:sp>
    </p:spTree>
    <p:extLst>
      <p:ext uri="{BB962C8B-B14F-4D97-AF65-F5344CB8AC3E}">
        <p14:creationId xmlns:p14="http://schemas.microsoft.com/office/powerpoint/2010/main" val="141203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36525"/>
            <a:ext cx="8229600" cy="1143001"/>
          </a:xfrm>
        </p:spPr>
        <p:txBody>
          <a:bodyPr/>
          <a:lstStyle/>
          <a:p>
            <a:r>
              <a:rPr lang="pt-PT" b="1"/>
              <a:t>Capacidade Técnica</a:t>
            </a:r>
          </a:p>
        </p:txBody>
      </p:sp>
      <p:sp>
        <p:nvSpPr>
          <p:cNvPr id="27651" name="Content Placeholder 2"/>
          <p:cNvSpPr>
            <a:spLocks noGrp="1"/>
          </p:cNvSpPr>
          <p:nvPr>
            <p:ph idx="1"/>
          </p:nvPr>
        </p:nvSpPr>
        <p:spPr>
          <a:xfrm>
            <a:off x="457200" y="1435894"/>
            <a:ext cx="8229600" cy="4524375"/>
          </a:xfrm>
        </p:spPr>
        <p:txBody>
          <a:bodyPr/>
          <a:lstStyle/>
          <a:p>
            <a:pPr algn="just"/>
            <a:r>
              <a:rPr lang="pt-PT" sz="3300" dirty="0"/>
              <a:t>Alguns poderes processuais estão limitados à </a:t>
            </a:r>
            <a:r>
              <a:rPr lang="pt-PT" sz="3300" b="1" dirty="0">
                <a:solidFill>
                  <a:srgbClr val="FF0000"/>
                </a:solidFill>
              </a:rPr>
              <a:t>capacidade técnica existente</a:t>
            </a:r>
            <a:r>
              <a:rPr lang="pt-PT" sz="3300" dirty="0"/>
              <a:t> dos fornecedores  de serviços </a:t>
            </a:r>
          </a:p>
          <a:p>
            <a:pPr algn="just"/>
            <a:endParaRPr lang="en-US" altLang="en-US" sz="3300" dirty="0"/>
          </a:p>
          <a:p>
            <a:pPr algn="just"/>
            <a:r>
              <a:rPr lang="pt-PT" sz="3300" dirty="0"/>
              <a:t>Detalhes dos fornecedores de serviços incluindo a </a:t>
            </a:r>
            <a:r>
              <a:rPr lang="pt-PT" sz="3300" b="1" dirty="0">
                <a:solidFill>
                  <a:srgbClr val="FF0000"/>
                </a:solidFill>
              </a:rPr>
              <a:t>viabilidade do pedido</a:t>
            </a:r>
            <a:r>
              <a:rPr lang="pt-PT" sz="3300" dirty="0"/>
              <a:t> envolvido devem ser referido (possivelmente através de declarações de fornecedores de serviços, quando apropriado)</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34</a:t>
            </a:fld>
            <a:endParaRPr lang="en-US" altLang="en-US">
              <a:solidFill>
                <a:srgbClr val="898989"/>
              </a:solidFill>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103188"/>
            <a:ext cx="8229600" cy="1143001"/>
          </a:xfrm>
        </p:spPr>
        <p:txBody>
          <a:bodyPr/>
          <a:lstStyle/>
          <a:p>
            <a:r>
              <a:rPr lang="pt-PT" b="1"/>
              <a:t>Capacidade Técnica</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021B34B-BF2C-43B1-8CFF-DC10701C28B1}" type="slidenum">
              <a:rPr lang="en-US" altLang="en-US">
                <a:solidFill>
                  <a:srgbClr val="898989"/>
                </a:solidFill>
                <a:latin typeface="Calibri" panose="020F0502020204030204" pitchFamily="34" charset="0"/>
              </a:rPr>
              <a:pPr/>
              <a:t>35</a:t>
            </a:fld>
            <a:endParaRPr lang="en-US" altLang="en-US">
              <a:solidFill>
                <a:srgbClr val="898989"/>
              </a:solidFill>
              <a:latin typeface="Calibri" panose="020F0502020204030204" pitchFamily="34" charset="0"/>
            </a:endParaRPr>
          </a:p>
        </p:txBody>
      </p:sp>
      <p:pic>
        <p:nvPicPr>
          <p:cNvPr id="27653" name="Picture 1"/>
          <p:cNvPicPr preferRelativeResize="0">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72914" y="889692"/>
            <a:ext cx="8798171" cy="2539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2"/>
          <p:cNvPicPr preferRelativeResize="0">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86457" y="3967163"/>
            <a:ext cx="8971086" cy="2571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0280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AB5E5D51-193D-49E1-AD1D-24034570F159}"/>
              </a:ext>
            </a:extLst>
          </p:cNvPr>
          <p:cNvSpPr>
            <a:spLocks noGrp="1"/>
          </p:cNvSpPr>
          <p:nvPr>
            <p:ph type="title"/>
          </p:nvPr>
        </p:nvSpPr>
        <p:spPr>
          <a:xfrm>
            <a:off x="350838" y="304800"/>
            <a:ext cx="8229600" cy="1143000"/>
          </a:xfrm>
        </p:spPr>
        <p:txBody>
          <a:bodyPr/>
          <a:lstStyle/>
          <a:p>
            <a:pPr eaLnBrk="1" hangingPunct="1"/>
            <a:r>
              <a:rPr lang="pt-PT" b="1"/>
              <a:t>Urgência</a:t>
            </a:r>
          </a:p>
        </p:txBody>
      </p:sp>
      <p:sp>
        <p:nvSpPr>
          <p:cNvPr id="23555" name="Rectangle 3">
            <a:extLst>
              <a:ext uri="{FF2B5EF4-FFF2-40B4-BE49-F238E27FC236}">
                <a16:creationId xmlns:a16="http://schemas.microsoft.com/office/drawing/2014/main" id="{215C8BB4-9BBB-4567-897D-71329A0E1F96}"/>
              </a:ext>
            </a:extLst>
          </p:cNvPr>
          <p:cNvSpPr txBox="1">
            <a:spLocks/>
          </p:cNvSpPr>
          <p:nvPr/>
        </p:nvSpPr>
        <p:spPr bwMode="auto">
          <a:xfrm>
            <a:off x="457200" y="1638300"/>
            <a:ext cx="675163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400" dirty="0"/>
              <a:t>As </a:t>
            </a:r>
            <a:r>
              <a:rPr lang="pt-PT" sz="2400" b="1" dirty="0">
                <a:solidFill>
                  <a:srgbClr val="FF0000"/>
                </a:solidFill>
              </a:rPr>
              <a:t>provas eletrónicas </a:t>
            </a:r>
            <a:r>
              <a:rPr lang="pt-PT" sz="2400" dirty="0"/>
              <a:t>são </a:t>
            </a:r>
            <a:r>
              <a:rPr lang="pt-PT" sz="2400" b="1" dirty="0">
                <a:solidFill>
                  <a:srgbClr val="FF0000"/>
                </a:solidFill>
              </a:rPr>
              <a:t>extremamente voláteis </a:t>
            </a:r>
          </a:p>
          <a:p>
            <a:pPr algn="just" eaLnBrk="1" hangingPunct="1"/>
            <a:r>
              <a:rPr lang="pt-PT" sz="2400" dirty="0"/>
              <a:t>Um </a:t>
            </a:r>
            <a:r>
              <a:rPr lang="pt-PT" sz="2400" b="1" dirty="0">
                <a:solidFill>
                  <a:srgbClr val="FF0000"/>
                </a:solidFill>
              </a:rPr>
              <a:t>único clique</a:t>
            </a:r>
            <a:r>
              <a:rPr lang="pt-PT" sz="2400" dirty="0"/>
              <a:t> ou </a:t>
            </a:r>
            <a:r>
              <a:rPr lang="pt-PT" sz="2400" b="1" dirty="0">
                <a:solidFill>
                  <a:srgbClr val="FF0000"/>
                </a:solidFill>
              </a:rPr>
              <a:t>toque numa tecla</a:t>
            </a:r>
            <a:r>
              <a:rPr lang="pt-PT" sz="2400" dirty="0"/>
              <a:t> pode resultar na </a:t>
            </a:r>
            <a:r>
              <a:rPr lang="pt-PT" sz="2400" b="1" dirty="0">
                <a:solidFill>
                  <a:srgbClr val="FF0000"/>
                </a:solidFill>
              </a:rPr>
              <a:t>perda</a:t>
            </a:r>
            <a:r>
              <a:rPr lang="pt-PT" sz="2400" dirty="0"/>
              <a:t> ou </a:t>
            </a:r>
            <a:r>
              <a:rPr lang="pt-PT" sz="2400" b="1" dirty="0">
                <a:solidFill>
                  <a:srgbClr val="FF0000"/>
                </a:solidFill>
              </a:rPr>
              <a:t>modificação</a:t>
            </a:r>
            <a:r>
              <a:rPr lang="pt-PT" sz="2400" dirty="0"/>
              <a:t> de dados</a:t>
            </a:r>
          </a:p>
          <a:p>
            <a:pPr algn="just" eaLnBrk="1" hangingPunct="1"/>
            <a:r>
              <a:rPr lang="pt-PT" sz="2400" dirty="0"/>
              <a:t>Por vezes, os dados </a:t>
            </a:r>
            <a:r>
              <a:rPr lang="pt-PT" sz="2400" b="1" dirty="0">
                <a:solidFill>
                  <a:srgbClr val="FF0000"/>
                </a:solidFill>
              </a:rPr>
              <a:t>não são retidos</a:t>
            </a:r>
            <a:r>
              <a:rPr lang="pt-PT" sz="2400" dirty="0"/>
              <a:t> e devem ser </a:t>
            </a:r>
            <a:r>
              <a:rPr lang="pt-PT" sz="2400" b="1" dirty="0">
                <a:solidFill>
                  <a:srgbClr val="FF0000"/>
                </a:solidFill>
              </a:rPr>
              <a:t>recolhidos</a:t>
            </a:r>
            <a:r>
              <a:rPr lang="pt-PT" sz="2400" dirty="0"/>
              <a:t> em </a:t>
            </a:r>
            <a:r>
              <a:rPr lang="pt-PT" sz="2400" b="1" dirty="0">
                <a:solidFill>
                  <a:srgbClr val="FF0000"/>
                </a:solidFill>
              </a:rPr>
              <a:t>tempo real</a:t>
            </a:r>
          </a:p>
          <a:p>
            <a:pPr algn="just" eaLnBrk="1" hangingPunct="1"/>
            <a:r>
              <a:rPr lang="pt-PT" sz="2400" dirty="0"/>
              <a:t>Algumas jurisdições exigem que as </a:t>
            </a:r>
            <a:r>
              <a:rPr lang="pt-PT" sz="2400" b="1" dirty="0">
                <a:solidFill>
                  <a:srgbClr val="FF0000"/>
                </a:solidFill>
              </a:rPr>
              <a:t>audiências</a:t>
            </a:r>
            <a:r>
              <a:rPr lang="pt-PT" sz="2400" dirty="0"/>
              <a:t> sejam agendadas, enquanto outras permitem que os </a:t>
            </a:r>
            <a:r>
              <a:rPr lang="pt-PT" sz="2400" b="1" dirty="0">
                <a:solidFill>
                  <a:srgbClr val="FF0000"/>
                </a:solidFill>
              </a:rPr>
              <a:t>investigadores entrem em contacto com um juiz quando é necessária uma autorização </a:t>
            </a:r>
          </a:p>
          <a:p>
            <a:pPr algn="just" eaLnBrk="1" hangingPunct="1"/>
            <a:endParaRPr lang="en-GB" altLang="sr-Latn-RS" sz="2400" b="1" dirty="0">
              <a:solidFill>
                <a:srgbClr val="FF0000"/>
              </a:solidFill>
            </a:endParaRPr>
          </a:p>
        </p:txBody>
      </p:sp>
      <p:pic>
        <p:nvPicPr>
          <p:cNvPr id="23556" name="Picture 5" descr="Resultado de imagem para clipart de destruição de dados">
            <a:extLst>
              <a:ext uri="{FF2B5EF4-FFF2-40B4-BE49-F238E27FC236}">
                <a16:creationId xmlns:a16="http://schemas.microsoft.com/office/drawing/2014/main" id="{CF1DABEB-43AC-45FA-9272-D101A74A52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0132" y="1830387"/>
            <a:ext cx="1677987"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7" descr="Resultado de imagem para clipart de sinal sem fios">
            <a:extLst>
              <a:ext uri="{FF2B5EF4-FFF2-40B4-BE49-F238E27FC236}">
                <a16:creationId xmlns:a16="http://schemas.microsoft.com/office/drawing/2014/main" id="{C5954BAF-0517-4225-A197-B14545DEE4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4726" y="4511976"/>
            <a:ext cx="1677987" cy="146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Slide Number Placeholder 1">
            <a:extLst>
              <a:ext uri="{FF2B5EF4-FFF2-40B4-BE49-F238E27FC236}">
                <a16:creationId xmlns:a16="http://schemas.microsoft.com/office/drawing/2014/main" id="{3BED0C49-7F70-438A-8B95-514A2AD51B6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EED9D074-F159-4AA8-B655-0781AFE3E6FD}" type="slidenum">
              <a:rPr lang="en-US" altLang="en-US" sz="1200" smtClean="0">
                <a:solidFill>
                  <a:srgbClr val="898989"/>
                </a:solidFill>
              </a:rPr>
              <a:pPr>
                <a:spcBef>
                  <a:spcPct val="0"/>
                </a:spcBef>
                <a:buFontTx/>
                <a:buNone/>
              </a:pPr>
              <a:t>36</a:t>
            </a:fld>
            <a:endParaRPr lang="en-US" altLang="en-US" sz="1200">
              <a:solidFill>
                <a:srgbClr val="898989"/>
              </a:solidFill>
            </a:endParaRPr>
          </a:p>
        </p:txBody>
      </p:sp>
    </p:spTree>
    <p:extLst>
      <p:ext uri="{BB962C8B-B14F-4D97-AF65-F5344CB8AC3E}">
        <p14:creationId xmlns:p14="http://schemas.microsoft.com/office/powerpoint/2010/main" val="10482929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1830458E-1251-46CC-BB7B-3CA6FA2FF178}"/>
              </a:ext>
            </a:extLst>
          </p:cNvPr>
          <p:cNvSpPr>
            <a:spLocks noGrp="1"/>
          </p:cNvSpPr>
          <p:nvPr>
            <p:ph type="title"/>
          </p:nvPr>
        </p:nvSpPr>
        <p:spPr>
          <a:xfrm>
            <a:off x="350838" y="22225"/>
            <a:ext cx="8229600" cy="1143000"/>
          </a:xfrm>
        </p:spPr>
        <p:txBody>
          <a:bodyPr/>
          <a:lstStyle/>
          <a:p>
            <a:pPr eaLnBrk="1" hangingPunct="1"/>
            <a:r>
              <a:rPr lang="pt-PT" b="1"/>
              <a:t>Urgência</a:t>
            </a:r>
          </a:p>
        </p:txBody>
      </p:sp>
      <p:sp>
        <p:nvSpPr>
          <p:cNvPr id="25603" name="Rectangle 3">
            <a:extLst>
              <a:ext uri="{FF2B5EF4-FFF2-40B4-BE49-F238E27FC236}">
                <a16:creationId xmlns:a16="http://schemas.microsoft.com/office/drawing/2014/main" id="{DFDDFDD0-B04D-406B-AD90-B9A940D3F261}"/>
              </a:ext>
            </a:extLst>
          </p:cNvPr>
          <p:cNvSpPr txBox="1">
            <a:spLocks/>
          </p:cNvSpPr>
          <p:nvPr/>
        </p:nvSpPr>
        <p:spPr bwMode="auto">
          <a:xfrm>
            <a:off x="457200" y="1165225"/>
            <a:ext cx="7858664"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Devido à volatilidade dos dados, podem ser necessárias </a:t>
            </a:r>
            <a:r>
              <a:rPr lang="pt-PT" sz="2800" b="1" dirty="0">
                <a:solidFill>
                  <a:srgbClr val="FF0000"/>
                </a:solidFill>
              </a:rPr>
              <a:t>audiências urgentes</a:t>
            </a:r>
            <a:r>
              <a:rPr lang="pt-PT" sz="2800" dirty="0"/>
              <a:t> (possivelmente até </a:t>
            </a:r>
            <a:r>
              <a:rPr lang="pt-PT" sz="2800" b="1" dirty="0">
                <a:solidFill>
                  <a:srgbClr val="FF0000"/>
                </a:solidFill>
              </a:rPr>
              <a:t>fora do horário normal do tribunal</a:t>
            </a:r>
            <a:r>
              <a:rPr lang="pt-PT" sz="2800" dirty="0"/>
              <a:t> ).</a:t>
            </a:r>
          </a:p>
          <a:p>
            <a:pPr algn="just" eaLnBrk="1" hangingPunct="1"/>
            <a:endParaRPr lang="en-GB" altLang="sr-Latn-RS" sz="2800" dirty="0"/>
          </a:p>
          <a:p>
            <a:pPr algn="just" eaLnBrk="1" hangingPunct="1"/>
            <a:r>
              <a:rPr lang="pt-PT" sz="2800" dirty="0"/>
              <a:t>Exemplos de requerimentos sensíveis ao tempo:</a:t>
            </a:r>
          </a:p>
          <a:p>
            <a:pPr lvl="1" algn="just" eaLnBrk="1" hangingPunct="1"/>
            <a:r>
              <a:rPr lang="pt-PT" sz="2400" b="1" dirty="0">
                <a:solidFill>
                  <a:srgbClr val="FF0000"/>
                </a:solidFill>
              </a:rPr>
              <a:t>Divulgação parcial de dados de tráfego</a:t>
            </a:r>
            <a:r>
              <a:rPr lang="pt-PT" sz="2400" dirty="0"/>
              <a:t> (quando é necessária ordem judicial)</a:t>
            </a:r>
          </a:p>
          <a:p>
            <a:pPr lvl="1" algn="just" eaLnBrk="1" hangingPunct="1"/>
            <a:r>
              <a:rPr lang="pt-PT" sz="2400" b="1" dirty="0">
                <a:solidFill>
                  <a:srgbClr val="FF0000"/>
                </a:solidFill>
              </a:rPr>
              <a:t>Injunção de comunicar</a:t>
            </a:r>
          </a:p>
          <a:p>
            <a:pPr lvl="1" algn="just" eaLnBrk="1" hangingPunct="1"/>
            <a:r>
              <a:rPr lang="pt-PT" sz="2400" b="1" dirty="0">
                <a:solidFill>
                  <a:srgbClr val="FF0000"/>
                </a:solidFill>
              </a:rPr>
              <a:t>Burla e apreensão</a:t>
            </a:r>
          </a:p>
          <a:p>
            <a:pPr lvl="1" algn="just" eaLnBrk="1" hangingPunct="1"/>
            <a:r>
              <a:rPr lang="pt-PT" sz="2400" b="1" dirty="0">
                <a:solidFill>
                  <a:srgbClr val="FF0000"/>
                </a:solidFill>
              </a:rPr>
              <a:t>Recolha em tempo real de dados de tráfego</a:t>
            </a:r>
          </a:p>
          <a:p>
            <a:pPr lvl="1" algn="just" eaLnBrk="1" hangingPunct="1"/>
            <a:r>
              <a:rPr lang="pt-PT" sz="2400" b="1" dirty="0">
                <a:solidFill>
                  <a:srgbClr val="FF0000"/>
                </a:solidFill>
              </a:rPr>
              <a:t>Interceção de dados de conteúdo</a:t>
            </a:r>
          </a:p>
        </p:txBody>
      </p:sp>
      <p:pic>
        <p:nvPicPr>
          <p:cNvPr id="25604" name="Picture 2" descr="Imagem relacionada">
            <a:extLst>
              <a:ext uri="{FF2B5EF4-FFF2-40B4-BE49-F238E27FC236}">
                <a16:creationId xmlns:a16="http://schemas.microsoft.com/office/drawing/2014/main" id="{57D91D79-CC30-4A8A-8865-70A28C9784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3125" y="4635499"/>
            <a:ext cx="146367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Slide Number Placeholder 1">
            <a:extLst>
              <a:ext uri="{FF2B5EF4-FFF2-40B4-BE49-F238E27FC236}">
                <a16:creationId xmlns:a16="http://schemas.microsoft.com/office/drawing/2014/main" id="{C25D6AC9-E5E0-4A39-8F7D-386220A9ECA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7772969B-CC79-40AA-8321-DC9873710273}" type="slidenum">
              <a:rPr lang="en-US" altLang="en-US" sz="1200" smtClean="0">
                <a:solidFill>
                  <a:srgbClr val="898989"/>
                </a:solidFill>
              </a:rPr>
              <a:pPr>
                <a:spcBef>
                  <a:spcPct val="0"/>
                </a:spcBef>
                <a:buFontTx/>
                <a:buNone/>
              </a:pPr>
              <a:t>37</a:t>
            </a:fld>
            <a:endParaRPr lang="en-US" altLang="en-US" sz="1200">
              <a:solidFill>
                <a:srgbClr val="898989"/>
              </a:solidFill>
            </a:endParaRPr>
          </a:p>
        </p:txBody>
      </p:sp>
    </p:spTree>
    <p:extLst>
      <p:ext uri="{BB962C8B-B14F-4D97-AF65-F5344CB8AC3E}">
        <p14:creationId xmlns:p14="http://schemas.microsoft.com/office/powerpoint/2010/main" val="1939373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DB0B56E2-E32B-4F88-B8F0-813BF99FF9D8}"/>
              </a:ext>
            </a:extLst>
          </p:cNvPr>
          <p:cNvSpPr>
            <a:spLocks noGrp="1"/>
          </p:cNvSpPr>
          <p:nvPr>
            <p:ph type="title"/>
          </p:nvPr>
        </p:nvSpPr>
        <p:spPr>
          <a:xfrm>
            <a:off x="350838" y="22225"/>
            <a:ext cx="8229600" cy="1143000"/>
          </a:xfrm>
        </p:spPr>
        <p:txBody>
          <a:bodyPr/>
          <a:lstStyle/>
          <a:p>
            <a:pPr eaLnBrk="1" hangingPunct="1"/>
            <a:r>
              <a:rPr lang="pt-PT" b="1"/>
              <a:t>Urgência</a:t>
            </a:r>
          </a:p>
        </p:txBody>
      </p:sp>
      <p:sp>
        <p:nvSpPr>
          <p:cNvPr id="27651" name="Rectangle 3">
            <a:extLst>
              <a:ext uri="{FF2B5EF4-FFF2-40B4-BE49-F238E27FC236}">
                <a16:creationId xmlns:a16="http://schemas.microsoft.com/office/drawing/2014/main" id="{420CD47F-5F8E-4903-8E6D-D0ACFA018876}"/>
              </a:ext>
            </a:extLst>
          </p:cNvPr>
          <p:cNvSpPr txBox="1">
            <a:spLocks/>
          </p:cNvSpPr>
          <p:nvPr/>
        </p:nvSpPr>
        <p:spPr bwMode="auto">
          <a:xfrm>
            <a:off x="-250437" y="1023938"/>
            <a:ext cx="9290919" cy="569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lvl="1" algn="just" eaLnBrk="1" hangingPunct="1"/>
            <a:r>
              <a:rPr lang="pt-PT" sz="2600" b="1" dirty="0">
                <a:solidFill>
                  <a:srgbClr val="FF0000"/>
                </a:solidFill>
              </a:rPr>
              <a:t>Divulgação parcial de dados de tráfego</a:t>
            </a:r>
            <a:r>
              <a:rPr lang="pt-PT" sz="2600" dirty="0"/>
              <a:t>: </a:t>
            </a:r>
          </a:p>
          <a:p>
            <a:pPr lvl="3" algn="just" eaLnBrk="1" hangingPunct="1"/>
            <a:r>
              <a:rPr lang="pt-PT" sz="2600" dirty="0"/>
              <a:t>Monitorização da rota de comunicações, exercendo mais poderes </a:t>
            </a:r>
          </a:p>
          <a:p>
            <a:pPr lvl="3" algn="just" eaLnBrk="1" hangingPunct="1"/>
            <a:r>
              <a:rPr lang="pt-PT" sz="2600" dirty="0"/>
              <a:t>Prevenção de </a:t>
            </a:r>
            <a:r>
              <a:rPr lang="pt-PT" sz="2600" dirty="0" err="1"/>
              <a:t>realização/prevenção</a:t>
            </a:r>
            <a:r>
              <a:rPr lang="pt-PT" sz="2600" dirty="0"/>
              <a:t> </a:t>
            </a:r>
            <a:r>
              <a:rPr lang="pt-PT" sz="2600" dirty="0" err="1"/>
              <a:t>de</a:t>
            </a:r>
            <a:r>
              <a:rPr lang="pt-PT" sz="2600" dirty="0"/>
              <a:t> infrações</a:t>
            </a:r>
          </a:p>
          <a:p>
            <a:pPr lvl="1" algn="just" eaLnBrk="1" hangingPunct="1"/>
            <a:r>
              <a:rPr lang="pt-PT" sz="2600" b="1" dirty="0">
                <a:solidFill>
                  <a:srgbClr val="FF0000"/>
                </a:solidFill>
              </a:rPr>
              <a:t>Injunção de comunicar/busca e apreensão</a:t>
            </a:r>
            <a:r>
              <a:rPr lang="pt-PT" sz="2600" dirty="0"/>
              <a:t>: </a:t>
            </a:r>
          </a:p>
          <a:p>
            <a:pPr lvl="2" algn="just" eaLnBrk="1" hangingPunct="1"/>
            <a:r>
              <a:rPr lang="pt-PT" sz="2600" dirty="0"/>
              <a:t>Conservação expedita pode não ser eficaz na prevenção de perda ou modificação de dados (ou seja, onde o objeto da investigação criminal tem o controlo total).</a:t>
            </a:r>
          </a:p>
          <a:p>
            <a:pPr lvl="1" algn="just" eaLnBrk="1" hangingPunct="1"/>
            <a:r>
              <a:rPr lang="pt-PT" sz="2600" b="1" dirty="0">
                <a:solidFill>
                  <a:srgbClr val="FF0000"/>
                </a:solidFill>
              </a:rPr>
              <a:t>Recolha em tempo real de dados de </a:t>
            </a:r>
            <a:r>
              <a:rPr lang="pt-PT" sz="2600" b="1" dirty="0" err="1">
                <a:solidFill>
                  <a:srgbClr val="FF0000"/>
                </a:solidFill>
              </a:rPr>
              <a:t>tráfego/interceção</a:t>
            </a:r>
            <a:r>
              <a:rPr lang="pt-PT" sz="2600" b="1" dirty="0">
                <a:solidFill>
                  <a:srgbClr val="FF0000"/>
                </a:solidFill>
              </a:rPr>
              <a:t> </a:t>
            </a:r>
            <a:r>
              <a:rPr lang="pt-PT" sz="2600" b="1" dirty="0" err="1">
                <a:solidFill>
                  <a:srgbClr val="FF0000"/>
                </a:solidFill>
              </a:rPr>
              <a:t>de</a:t>
            </a:r>
            <a:r>
              <a:rPr lang="pt-PT" sz="2600" b="1" dirty="0">
                <a:solidFill>
                  <a:srgbClr val="FF0000"/>
                </a:solidFill>
              </a:rPr>
              <a:t> dados de dados de conteúdo: </a:t>
            </a:r>
          </a:p>
          <a:p>
            <a:pPr lvl="2" algn="just" eaLnBrk="1" hangingPunct="1"/>
            <a:r>
              <a:rPr lang="pt-PT" sz="2600" dirty="0"/>
              <a:t>Realizado antes da comunicação do assunto</a:t>
            </a:r>
          </a:p>
          <a:p>
            <a:pPr lvl="2" algn="just" eaLnBrk="1" hangingPunct="1"/>
            <a:r>
              <a:rPr lang="pt-PT" sz="2600" dirty="0"/>
              <a:t>Prevenção de </a:t>
            </a:r>
            <a:r>
              <a:rPr lang="pt-PT" sz="2600" dirty="0" err="1"/>
              <a:t>realização/prevenção</a:t>
            </a:r>
            <a:r>
              <a:rPr lang="pt-PT" sz="2600" dirty="0"/>
              <a:t> </a:t>
            </a:r>
            <a:r>
              <a:rPr lang="pt-PT" sz="2600" dirty="0" err="1"/>
              <a:t>de</a:t>
            </a:r>
            <a:r>
              <a:rPr lang="pt-PT" sz="2600" dirty="0"/>
              <a:t> infrações</a:t>
            </a:r>
          </a:p>
        </p:txBody>
      </p:sp>
      <p:sp>
        <p:nvSpPr>
          <p:cNvPr id="27652" name="Slide Number Placeholder 1">
            <a:extLst>
              <a:ext uri="{FF2B5EF4-FFF2-40B4-BE49-F238E27FC236}">
                <a16:creationId xmlns:a16="http://schemas.microsoft.com/office/drawing/2014/main" id="{1975BFC8-60F4-4AFA-836E-48150D26E82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9BB601C4-2643-4A30-B78D-30058F302B4F}" type="slidenum">
              <a:rPr lang="en-US" altLang="en-US" sz="1200" smtClean="0">
                <a:solidFill>
                  <a:srgbClr val="898989"/>
                </a:solidFill>
              </a:rPr>
              <a:pPr>
                <a:spcBef>
                  <a:spcPct val="0"/>
                </a:spcBef>
                <a:buFontTx/>
                <a:buNone/>
              </a:pPr>
              <a:t>38</a:t>
            </a:fld>
            <a:endParaRPr lang="en-US" altLang="en-US" sz="1200">
              <a:solidFill>
                <a:srgbClr val="898989"/>
              </a:solidFill>
            </a:endParaRPr>
          </a:p>
        </p:txBody>
      </p:sp>
    </p:spTree>
    <p:extLst>
      <p:ext uri="{BB962C8B-B14F-4D97-AF65-F5344CB8AC3E}">
        <p14:creationId xmlns:p14="http://schemas.microsoft.com/office/powerpoint/2010/main" val="315565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5993C44D-6361-4140-9E54-8810512ACA57}"/>
              </a:ext>
            </a:extLst>
          </p:cNvPr>
          <p:cNvSpPr>
            <a:spLocks noGrp="1"/>
          </p:cNvSpPr>
          <p:nvPr>
            <p:ph type="title"/>
          </p:nvPr>
        </p:nvSpPr>
        <p:spPr>
          <a:xfrm>
            <a:off x="350838" y="466725"/>
            <a:ext cx="8229600" cy="1143000"/>
          </a:xfrm>
        </p:spPr>
        <p:txBody>
          <a:bodyPr/>
          <a:lstStyle/>
          <a:p>
            <a:pPr eaLnBrk="1" hangingPunct="1"/>
            <a:r>
              <a:rPr lang="pt-PT" b="1"/>
              <a:t>Estudos de caso: Urgência</a:t>
            </a:r>
          </a:p>
        </p:txBody>
      </p:sp>
      <p:sp>
        <p:nvSpPr>
          <p:cNvPr id="29699" name="Rectangle 3">
            <a:extLst>
              <a:ext uri="{FF2B5EF4-FFF2-40B4-BE49-F238E27FC236}">
                <a16:creationId xmlns:a16="http://schemas.microsoft.com/office/drawing/2014/main" id="{1B1D87C0-402C-49F2-B0F6-05AACCE05C2E}"/>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Motivos de urgência no requerimento de apreensão de dados do filial de </a:t>
            </a:r>
            <a:r>
              <a:rPr lang="pt-PT" dirty="0" err="1"/>
              <a:t>Ostland</a:t>
            </a:r>
            <a:r>
              <a:rPr lang="pt-PT" dirty="0"/>
              <a:t>:</a:t>
            </a:r>
          </a:p>
          <a:p>
            <a:pPr lvl="1" algn="just" eaLnBrk="1" hangingPunct="1"/>
            <a:r>
              <a:rPr lang="pt-PT" sz="3200" dirty="0"/>
              <a:t>Crime em execução</a:t>
            </a:r>
          </a:p>
          <a:p>
            <a:pPr lvl="1" algn="just" eaLnBrk="1" hangingPunct="1"/>
            <a:r>
              <a:rPr lang="pt-PT" sz="3200" dirty="0"/>
              <a:t>Dados da conta bancária da filial de </a:t>
            </a:r>
            <a:r>
              <a:rPr lang="pt-PT" sz="3200" dirty="0" err="1"/>
              <a:t>Ostland</a:t>
            </a:r>
            <a:r>
              <a:rPr lang="pt-PT" sz="3200" dirty="0"/>
              <a:t> necessários para localizar e recolher produtos do crime</a:t>
            </a:r>
          </a:p>
          <a:p>
            <a:pPr lvl="1" algn="just" eaLnBrk="1" hangingPunct="1"/>
            <a:r>
              <a:rPr lang="pt-PT" sz="3200" dirty="0"/>
              <a:t>Repetição provável da </a:t>
            </a:r>
            <a:r>
              <a:rPr lang="pt-PT" sz="3200" dirty="0" err="1"/>
              <a:t>infração</a:t>
            </a:r>
            <a:endParaRPr lang="pt-PT" sz="3200" dirty="0"/>
          </a:p>
        </p:txBody>
      </p:sp>
      <p:sp>
        <p:nvSpPr>
          <p:cNvPr id="29700" name="Slide Number Placeholder 1">
            <a:extLst>
              <a:ext uri="{FF2B5EF4-FFF2-40B4-BE49-F238E27FC236}">
                <a16:creationId xmlns:a16="http://schemas.microsoft.com/office/drawing/2014/main" id="{9200573F-ABF1-4044-9D51-D74B0225DA3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FAD984C5-9086-4D36-A073-A06A37172543}"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2611694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62250"/>
            <a:ext cx="8229600" cy="1143000"/>
          </a:xfrm>
        </p:spPr>
        <p:txBody>
          <a:bodyPr/>
          <a:lstStyle/>
          <a:p>
            <a:r>
              <a:rPr lang="pt-PT" sz="4000" b="1"/>
              <a:t>Parte Um</a:t>
            </a:r>
            <a:br>
              <a:rPr lang="pt-PT" sz="4000" b="1"/>
            </a:br>
            <a:r>
              <a:rPr lang="pt-PT" sz="4000" b="1"/>
              <a:t>Introdução</a:t>
            </a:r>
          </a:p>
        </p:txBody>
      </p:sp>
      <p:pic>
        <p:nvPicPr>
          <p:cNvPr id="512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512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501D159-A064-4AF8-8AC4-B183ED3349B3}" type="slidenum">
              <a:rPr lang="en-US" altLang="fr-FR">
                <a:solidFill>
                  <a:srgbClr val="898989"/>
                </a:solidFill>
                <a:latin typeface="Calibri" panose="020F0502020204030204" pitchFamily="34" charset="0"/>
              </a:rPr>
              <a:pPr/>
              <a:t>4</a:t>
            </a:fld>
            <a:endParaRPr lang="en-US" altLang="fr-FR">
              <a:solidFill>
                <a:srgbClr val="898989"/>
              </a:solidFill>
              <a:latin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62250"/>
            <a:ext cx="8229600" cy="1143000"/>
          </a:xfrm>
        </p:spPr>
        <p:txBody>
          <a:bodyPr/>
          <a:lstStyle/>
          <a:p>
            <a:r>
              <a:rPr lang="pt-PT" sz="4000" b="1"/>
              <a:t>Necessidades de proteção</a:t>
            </a:r>
          </a:p>
        </p:txBody>
      </p:sp>
      <p:sp>
        <p:nvSpPr>
          <p:cNvPr id="28675"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F8CE3F8-981D-4B54-8EC8-6C221EB1B480}" type="slidenum">
              <a:rPr lang="en-US" altLang="fr-FR">
                <a:solidFill>
                  <a:srgbClr val="898989"/>
                </a:solidFill>
                <a:latin typeface="Calibri" panose="020F0502020204030204" pitchFamily="34" charset="0"/>
              </a:rPr>
              <a:pPr/>
              <a:t>40</a:t>
            </a:fld>
            <a:endParaRPr lang="en-US" altLang="fr-FR">
              <a:solidFill>
                <a:srgbClr val="898989"/>
              </a:solidFill>
              <a:latin typeface="Calibri" panose="020F050202020403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pt-PT" b="1"/>
              <a:t>Duração/Frequência</a:t>
            </a:r>
          </a:p>
        </p:txBody>
      </p:sp>
      <p:sp>
        <p:nvSpPr>
          <p:cNvPr id="36867" name="Content Placeholder 2"/>
          <p:cNvSpPr>
            <a:spLocks noGrp="1"/>
          </p:cNvSpPr>
          <p:nvPr>
            <p:ph idx="1"/>
          </p:nvPr>
        </p:nvSpPr>
        <p:spPr>
          <a:xfrm>
            <a:off x="457200" y="1487487"/>
            <a:ext cx="7418388" cy="5095875"/>
          </a:xfrm>
        </p:spPr>
        <p:txBody>
          <a:bodyPr/>
          <a:lstStyle/>
          <a:p>
            <a:pPr algn="just"/>
            <a:r>
              <a:rPr lang="pt-PT" sz="3600" dirty="0"/>
              <a:t>Data e hora da execução</a:t>
            </a:r>
          </a:p>
          <a:p>
            <a:pPr algn="just"/>
            <a:r>
              <a:rPr lang="pt-PT" sz="3300" dirty="0"/>
              <a:t>Duração da execução (por exemplo, durante quanto tempo serão os dados considerados inacessíveis? Durante quanto tempo os dados apreendidos serão retidos? Quantas horas os dados serão recolhidos em tempo real?</a:t>
            </a:r>
          </a:p>
          <a:p>
            <a:pPr algn="just"/>
            <a:r>
              <a:rPr lang="pt-PT" sz="3300" dirty="0"/>
              <a:t>Frequência de execução (por exemplo, a ordem pode ser renovada?)</a:t>
            </a:r>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9681EC7-A289-4F03-91B9-66379E0953B5}" type="slidenum">
              <a:rPr lang="en-US" altLang="en-US">
                <a:solidFill>
                  <a:srgbClr val="898989"/>
                </a:solidFill>
                <a:latin typeface="Calibri" panose="020F0502020204030204" pitchFamily="34" charset="0"/>
              </a:rPr>
              <a:pPr/>
              <a:t>41</a:t>
            </a:fld>
            <a:endParaRPr lang="en-US" altLang="en-US">
              <a:solidFill>
                <a:srgbClr val="898989"/>
              </a:solidFill>
              <a:latin typeface="Calibri" panose="020F0502020204030204" pitchFamily="34" charset="0"/>
            </a:endParaRPr>
          </a:p>
        </p:txBody>
      </p:sp>
      <p:pic>
        <p:nvPicPr>
          <p:cNvPr id="36869" name="Picture 6" descr="Resultado da imagem para clipart de frequênc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4038" y="2921000"/>
            <a:ext cx="846137"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5415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C5608F-83A5-4A21-AD58-813A2E184308}"/>
              </a:ext>
            </a:extLst>
          </p:cNvPr>
          <p:cNvSpPr>
            <a:spLocks noGrp="1"/>
          </p:cNvSpPr>
          <p:nvPr>
            <p:ph type="sldNum" sz="quarter" idx="12"/>
          </p:nvPr>
        </p:nvSpPr>
        <p:spPr/>
        <p:txBody>
          <a:bodyPr/>
          <a:lstStyle/>
          <a:p>
            <a:fld id="{385311C2-2F51-4DAB-A587-301D32DA086D}" type="slidenum">
              <a:rPr lang="en-US" altLang="en-US" smtClean="0"/>
              <a:pPr/>
              <a:t>42</a:t>
            </a:fld>
            <a:endParaRPr lang="en-US" altLang="en-US"/>
          </a:p>
        </p:txBody>
      </p:sp>
      <p:grpSp>
        <p:nvGrpSpPr>
          <p:cNvPr id="5" name="Group 4">
            <a:extLst>
              <a:ext uri="{FF2B5EF4-FFF2-40B4-BE49-F238E27FC236}">
                <a16:creationId xmlns:a16="http://schemas.microsoft.com/office/drawing/2014/main" id="{4B5D5D9E-8AC0-4612-A92D-BCC397ABB117}"/>
              </a:ext>
            </a:extLst>
          </p:cNvPr>
          <p:cNvGrpSpPr/>
          <p:nvPr/>
        </p:nvGrpSpPr>
        <p:grpSpPr>
          <a:xfrm>
            <a:off x="0" y="958766"/>
            <a:ext cx="9037058" cy="2093853"/>
            <a:chOff x="11341" y="274638"/>
            <a:chExt cx="8675459" cy="1580288"/>
          </a:xfrm>
        </p:grpSpPr>
        <p:grpSp>
          <p:nvGrpSpPr>
            <p:cNvPr id="3" name="Group 2">
              <a:extLst>
                <a:ext uri="{FF2B5EF4-FFF2-40B4-BE49-F238E27FC236}">
                  <a16:creationId xmlns:a16="http://schemas.microsoft.com/office/drawing/2014/main" id="{52D2D8D9-EE6D-496F-929B-4DFF23A9882B}"/>
                </a:ext>
              </a:extLst>
            </p:cNvPr>
            <p:cNvGrpSpPr/>
            <p:nvPr/>
          </p:nvGrpSpPr>
          <p:grpSpPr>
            <a:xfrm>
              <a:off x="11341" y="274638"/>
              <a:ext cx="8675459" cy="1580288"/>
              <a:chOff x="11341" y="274638"/>
              <a:chExt cx="8675459" cy="1580288"/>
            </a:xfrm>
          </p:grpSpPr>
          <p:pic>
            <p:nvPicPr>
              <p:cNvPr id="6" name="Picture 5">
                <a:extLst>
                  <a:ext uri="{FF2B5EF4-FFF2-40B4-BE49-F238E27FC236}">
                    <a16:creationId xmlns:a16="http://schemas.microsoft.com/office/drawing/2014/main" id="{BFA6A7F7-491C-4960-BB99-0A644D2B33AE}"/>
                  </a:ext>
                </a:extLst>
              </p:cNvPr>
              <p:cNvPicPr>
                <a:picLocks noChangeAspect="1"/>
              </p:cNvPicPr>
              <p:nvPr/>
            </p:nvPicPr>
            <p:blipFill>
              <a:blip r:embed="rId3"/>
              <a:stretch>
                <a:fillRect/>
              </a:stretch>
            </p:blipFill>
            <p:spPr>
              <a:xfrm>
                <a:off x="11341" y="274638"/>
                <a:ext cx="8675459" cy="1580288"/>
              </a:xfrm>
              <a:prstGeom prst="rect">
                <a:avLst/>
              </a:prstGeom>
            </p:spPr>
          </p:pic>
          <p:cxnSp>
            <p:nvCxnSpPr>
              <p:cNvPr id="10" name="Straight Connector 9">
                <a:extLst>
                  <a:ext uri="{FF2B5EF4-FFF2-40B4-BE49-F238E27FC236}">
                    <a16:creationId xmlns:a16="http://schemas.microsoft.com/office/drawing/2014/main" id="{424BC1FA-B722-438D-B5C2-4AE178E48AF1}"/>
                  </a:ext>
                </a:extLst>
              </p:cNvPr>
              <p:cNvCxnSpPr/>
              <p:nvPr/>
            </p:nvCxnSpPr>
            <p:spPr>
              <a:xfrm>
                <a:off x="4506120" y="1181100"/>
                <a:ext cx="383016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cxnSp>
          <p:nvCxnSpPr>
            <p:cNvPr id="11" name="Straight Connector 10">
              <a:extLst>
                <a:ext uri="{FF2B5EF4-FFF2-40B4-BE49-F238E27FC236}">
                  <a16:creationId xmlns:a16="http://schemas.microsoft.com/office/drawing/2014/main" id="{7D86FC24-7401-49D0-8512-4AE50A5442CB}"/>
                </a:ext>
              </a:extLst>
            </p:cNvPr>
            <p:cNvCxnSpPr>
              <a:cxnSpLocks/>
            </p:cNvCxnSpPr>
            <p:nvPr/>
          </p:nvCxnSpPr>
          <p:spPr>
            <a:xfrm>
              <a:off x="518910" y="1447800"/>
              <a:ext cx="137085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9" name="Group 8">
            <a:extLst>
              <a:ext uri="{FF2B5EF4-FFF2-40B4-BE49-F238E27FC236}">
                <a16:creationId xmlns:a16="http://schemas.microsoft.com/office/drawing/2014/main" id="{A9DCAD62-DD4F-4EF3-86C0-94C47065F49F}"/>
              </a:ext>
            </a:extLst>
          </p:cNvPr>
          <p:cNvGrpSpPr/>
          <p:nvPr/>
        </p:nvGrpSpPr>
        <p:grpSpPr>
          <a:xfrm>
            <a:off x="243453" y="3052619"/>
            <a:ext cx="8657093" cy="3303731"/>
            <a:chOff x="407261" y="2513170"/>
            <a:chExt cx="8197719" cy="2714898"/>
          </a:xfrm>
        </p:grpSpPr>
        <p:pic>
          <p:nvPicPr>
            <p:cNvPr id="7" name="Picture 6">
              <a:extLst>
                <a:ext uri="{FF2B5EF4-FFF2-40B4-BE49-F238E27FC236}">
                  <a16:creationId xmlns:a16="http://schemas.microsoft.com/office/drawing/2014/main" id="{3C7D9BC9-D09D-4B0B-BB2D-319CFFE6C1A2}"/>
                </a:ext>
              </a:extLst>
            </p:cNvPr>
            <p:cNvPicPr>
              <a:picLocks noChangeAspect="1"/>
            </p:cNvPicPr>
            <p:nvPr/>
          </p:nvPicPr>
          <p:blipFill>
            <a:blip r:embed="rId4"/>
            <a:stretch>
              <a:fillRect/>
            </a:stretch>
          </p:blipFill>
          <p:spPr>
            <a:xfrm>
              <a:off x="407261" y="2513170"/>
              <a:ext cx="8197719" cy="2714898"/>
            </a:xfrm>
            <a:prstGeom prst="rect">
              <a:avLst/>
            </a:prstGeom>
          </p:spPr>
        </p:pic>
        <p:cxnSp>
          <p:nvCxnSpPr>
            <p:cNvPr id="13" name="Straight Connector 12">
              <a:extLst>
                <a:ext uri="{FF2B5EF4-FFF2-40B4-BE49-F238E27FC236}">
                  <a16:creationId xmlns:a16="http://schemas.microsoft.com/office/drawing/2014/main" id="{FA31BF9D-65D3-4B9F-B5D3-F94BE7DDCD7E}"/>
                </a:ext>
              </a:extLst>
            </p:cNvPr>
            <p:cNvCxnSpPr>
              <a:cxnSpLocks/>
            </p:cNvCxnSpPr>
            <p:nvPr/>
          </p:nvCxnSpPr>
          <p:spPr>
            <a:xfrm>
              <a:off x="6149340" y="4487156"/>
              <a:ext cx="2186940"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3FAD116-A990-4125-9D65-0F4640164C1A}"/>
                </a:ext>
              </a:extLst>
            </p:cNvPr>
            <p:cNvCxnSpPr>
              <a:cxnSpLocks/>
            </p:cNvCxnSpPr>
            <p:nvPr/>
          </p:nvCxnSpPr>
          <p:spPr>
            <a:xfrm>
              <a:off x="1989570" y="4803102"/>
              <a:ext cx="153155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5" name="Title 1">
            <a:extLst>
              <a:ext uri="{FF2B5EF4-FFF2-40B4-BE49-F238E27FC236}">
                <a16:creationId xmlns:a16="http://schemas.microsoft.com/office/drawing/2014/main" id="{E4783586-70C6-42DB-93A5-1CC2A461665B}"/>
              </a:ext>
            </a:extLst>
          </p:cNvPr>
          <p:cNvSpPr>
            <a:spLocks noGrp="1"/>
          </p:cNvSpPr>
          <p:nvPr>
            <p:ph type="title"/>
          </p:nvPr>
        </p:nvSpPr>
        <p:spPr>
          <a:xfrm>
            <a:off x="457200" y="274638"/>
            <a:ext cx="8229600" cy="1143000"/>
          </a:xfrm>
        </p:spPr>
        <p:txBody>
          <a:bodyPr/>
          <a:lstStyle/>
          <a:p>
            <a:r>
              <a:rPr lang="pt-PT" b="1"/>
              <a:t>Estudos de caso: Duração/Frequência</a:t>
            </a:r>
          </a:p>
        </p:txBody>
      </p:sp>
    </p:spTree>
    <p:extLst>
      <p:ext uri="{BB962C8B-B14F-4D97-AF65-F5344CB8AC3E}">
        <p14:creationId xmlns:p14="http://schemas.microsoft.com/office/powerpoint/2010/main" val="40303229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457200" y="23178"/>
            <a:ext cx="8229600" cy="1143000"/>
          </a:xfrm>
        </p:spPr>
        <p:txBody>
          <a:bodyPr/>
          <a:lstStyle/>
          <a:p>
            <a:r>
              <a:rPr lang="pt-PT" b="1"/>
              <a:t>Utilização limitada de dados</a:t>
            </a:r>
          </a:p>
        </p:txBody>
      </p:sp>
      <p:sp>
        <p:nvSpPr>
          <p:cNvPr id="84995" name="Content Placeholder 2"/>
          <p:cNvSpPr>
            <a:spLocks noGrp="1"/>
          </p:cNvSpPr>
          <p:nvPr>
            <p:ph idx="1"/>
          </p:nvPr>
        </p:nvSpPr>
        <p:spPr>
          <a:xfrm>
            <a:off x="457200" y="1005840"/>
            <a:ext cx="8229600" cy="5507673"/>
          </a:xfrm>
        </p:spPr>
        <p:txBody>
          <a:bodyPr/>
          <a:lstStyle/>
          <a:p>
            <a:pPr algn="just"/>
            <a:r>
              <a:rPr lang="pt-PT" sz="2800" dirty="0"/>
              <a:t>Mencione limitações relativas à recolha, utilização, divulgação e retenção dos dados recolhidos - </a:t>
            </a:r>
            <a:r>
              <a:rPr lang="pt-PT" sz="2800" b="1" dirty="0">
                <a:solidFill>
                  <a:srgbClr val="FF0000"/>
                </a:solidFill>
              </a:rPr>
              <a:t>mínimo necessário </a:t>
            </a:r>
            <a:r>
              <a:rPr lang="pt-PT" sz="2800" dirty="0"/>
              <a:t>para:</a:t>
            </a:r>
          </a:p>
          <a:p>
            <a:pPr lvl="1" algn="just"/>
            <a:r>
              <a:rPr lang="pt-PT" b="1" dirty="0">
                <a:solidFill>
                  <a:srgbClr val="FF0000"/>
                </a:solidFill>
              </a:rPr>
              <a:t>Segurança nacional</a:t>
            </a:r>
          </a:p>
          <a:p>
            <a:pPr lvl="1" algn="just"/>
            <a:r>
              <a:rPr lang="pt-PT" b="1" dirty="0" err="1">
                <a:solidFill>
                  <a:srgbClr val="FF0000"/>
                </a:solidFill>
              </a:rPr>
              <a:t>Deteção</a:t>
            </a:r>
            <a:r>
              <a:rPr lang="pt-PT" b="1" dirty="0">
                <a:solidFill>
                  <a:srgbClr val="FF0000"/>
                </a:solidFill>
              </a:rPr>
              <a:t>/prevenção de crimes graves</a:t>
            </a:r>
          </a:p>
          <a:p>
            <a:pPr lvl="1" algn="just"/>
            <a:r>
              <a:rPr lang="pt-PT" b="1" dirty="0">
                <a:solidFill>
                  <a:srgbClr val="FF0000"/>
                </a:solidFill>
              </a:rPr>
              <a:t>Acusação pela </a:t>
            </a:r>
            <a:r>
              <a:rPr lang="pt-PT" b="1" dirty="0" err="1">
                <a:solidFill>
                  <a:srgbClr val="FF0000"/>
                </a:solidFill>
              </a:rPr>
              <a:t>infração</a:t>
            </a:r>
            <a:r>
              <a:rPr lang="pt-PT" b="1" dirty="0">
                <a:solidFill>
                  <a:srgbClr val="FF0000"/>
                </a:solidFill>
              </a:rPr>
              <a:t> criminal</a:t>
            </a:r>
          </a:p>
          <a:p>
            <a:pPr lvl="1" algn="just"/>
            <a:r>
              <a:rPr lang="pt-PT" b="1" dirty="0">
                <a:solidFill>
                  <a:srgbClr val="FF0000"/>
                </a:solidFill>
              </a:rPr>
              <a:t>Legislação doméstica</a:t>
            </a:r>
          </a:p>
          <a:p>
            <a:pPr lvl="1" algn="just"/>
            <a:r>
              <a:rPr lang="pt-PT" dirty="0"/>
              <a:t>Responder ao </a:t>
            </a:r>
            <a:r>
              <a:rPr lang="pt-PT" b="1" dirty="0">
                <a:solidFill>
                  <a:srgbClr val="FF0000"/>
                </a:solidFill>
              </a:rPr>
              <a:t>pedido de auxílio judiciários</a:t>
            </a:r>
          </a:p>
          <a:p>
            <a:pPr lvl="1" algn="just"/>
            <a:endParaRPr lang="en-US" altLang="en-US" b="1" dirty="0">
              <a:solidFill>
                <a:srgbClr val="FF0000"/>
              </a:solidFill>
            </a:endParaRPr>
          </a:p>
          <a:p>
            <a:pPr algn="just"/>
            <a:r>
              <a:rPr lang="pt-PT" sz="2800" b="1" dirty="0">
                <a:solidFill>
                  <a:srgbClr val="FF0000"/>
                </a:solidFill>
              </a:rPr>
              <a:t>Devolução </a:t>
            </a:r>
            <a:r>
              <a:rPr lang="pt-PT" sz="2800" dirty="0"/>
              <a:t>ou </a:t>
            </a:r>
            <a:r>
              <a:rPr lang="pt-PT" sz="2800" b="1" dirty="0">
                <a:solidFill>
                  <a:srgbClr val="FF0000"/>
                </a:solidFill>
              </a:rPr>
              <a:t>destruição </a:t>
            </a:r>
            <a:r>
              <a:rPr lang="pt-PT" sz="2800" dirty="0"/>
              <a:t>de dados </a:t>
            </a:r>
          </a:p>
        </p:txBody>
      </p:sp>
      <p:sp>
        <p:nvSpPr>
          <p:cNvPr id="849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2612AB2-7D9F-46CD-9813-E352CDC767A3}" type="slidenum">
              <a:rPr lang="en-US" altLang="en-US" sz="1200" smtClean="0">
                <a:solidFill>
                  <a:srgbClr val="898989"/>
                </a:solidFill>
              </a:rPr>
              <a:pPr>
                <a:spcBef>
                  <a:spcPct val="0"/>
                </a:spcBef>
                <a:buFontTx/>
                <a:buNone/>
              </a:pPr>
              <a:t>43</a:t>
            </a:fld>
            <a:endParaRPr lang="en-US" altLang="en-US" sz="1200">
              <a:solidFill>
                <a:srgbClr val="898989"/>
              </a:solidFill>
            </a:endParaRPr>
          </a:p>
        </p:txBody>
      </p:sp>
    </p:spTree>
    <p:extLst>
      <p:ext uri="{BB962C8B-B14F-4D97-AF65-F5344CB8AC3E}">
        <p14:creationId xmlns:p14="http://schemas.microsoft.com/office/powerpoint/2010/main" val="37219488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Utilização limitada de dados</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44</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Utilização pela autoridade legal de </a:t>
            </a:r>
            <a:r>
              <a:rPr lang="pt-PT" dirty="0" err="1"/>
              <a:t>Ostland</a:t>
            </a:r>
            <a:r>
              <a:rPr lang="pt-PT" dirty="0"/>
              <a:t> – limitado para transmitir à Autoridade Central de Atlantis e qualquer investigação local relacionada iniciada</a:t>
            </a:r>
          </a:p>
          <a:p>
            <a:pPr algn="just" eaLnBrk="1" hangingPunct="1"/>
            <a:endParaRPr lang="en-US" altLang="sr-Latn-RS" sz="3200" dirty="0"/>
          </a:p>
          <a:p>
            <a:pPr algn="just" eaLnBrk="1" hangingPunct="1"/>
            <a:r>
              <a:rPr lang="pt-PT" sz="3200" dirty="0"/>
              <a:t>Utilização pela </a:t>
            </a:r>
            <a:r>
              <a:rPr lang="pt-PT" dirty="0"/>
              <a:t>Autoridade Legal de Atlantis – limitado para utilização na ligação com a </a:t>
            </a:r>
            <a:r>
              <a:rPr lang="pt-PT" dirty="0" err="1"/>
              <a:t>infração</a:t>
            </a:r>
            <a:r>
              <a:rPr lang="pt-PT" dirty="0"/>
              <a:t> a ser investigada</a:t>
            </a:r>
          </a:p>
        </p:txBody>
      </p:sp>
    </p:spTree>
    <p:extLst>
      <p:ext uri="{BB962C8B-B14F-4D97-AF65-F5344CB8AC3E}">
        <p14:creationId xmlns:p14="http://schemas.microsoft.com/office/powerpoint/2010/main" val="5700677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274638"/>
            <a:ext cx="8229600" cy="1143000"/>
          </a:xfrm>
        </p:spPr>
        <p:txBody>
          <a:bodyPr/>
          <a:lstStyle/>
          <a:p>
            <a:r>
              <a:rPr lang="pt-PT" b="1"/>
              <a:t>Privacidade</a:t>
            </a:r>
          </a:p>
        </p:txBody>
      </p:sp>
      <p:sp>
        <p:nvSpPr>
          <p:cNvPr id="29699" name="Content Placeholder 2"/>
          <p:cNvSpPr>
            <a:spLocks noGrp="1"/>
          </p:cNvSpPr>
          <p:nvPr>
            <p:ph idx="1"/>
          </p:nvPr>
        </p:nvSpPr>
        <p:spPr>
          <a:xfrm>
            <a:off x="200025" y="1417638"/>
            <a:ext cx="6353175" cy="5555457"/>
          </a:xfrm>
        </p:spPr>
        <p:txBody>
          <a:bodyPr/>
          <a:lstStyle/>
          <a:p>
            <a:r>
              <a:rPr lang="pt-PT" sz="2800" dirty="0"/>
              <a:t>Alguns </a:t>
            </a:r>
            <a:r>
              <a:rPr lang="pt-PT" sz="2800" b="1" dirty="0">
                <a:solidFill>
                  <a:srgbClr val="FF0000"/>
                </a:solidFill>
              </a:rPr>
              <a:t>poderes processuais</a:t>
            </a:r>
            <a:r>
              <a:rPr lang="pt-PT" sz="2800" dirty="0"/>
              <a:t> são </a:t>
            </a:r>
            <a:r>
              <a:rPr lang="pt-PT" sz="2800" b="1" dirty="0">
                <a:solidFill>
                  <a:srgbClr val="FF0000"/>
                </a:solidFill>
              </a:rPr>
              <a:t>invasivos</a:t>
            </a:r>
            <a:r>
              <a:rPr lang="pt-PT" sz="2800" dirty="0"/>
              <a:t> em termos de privacidade</a:t>
            </a:r>
          </a:p>
          <a:p>
            <a:r>
              <a:rPr lang="pt-PT" sz="2800" dirty="0"/>
              <a:t>A Convenção de Budapeste reconhece que um </a:t>
            </a:r>
            <a:r>
              <a:rPr lang="pt-PT" sz="2800" b="1" dirty="0">
                <a:solidFill>
                  <a:srgbClr val="FF0000"/>
                </a:solidFill>
              </a:rPr>
              <a:t>equilíbrio</a:t>
            </a:r>
            <a:r>
              <a:rPr lang="pt-PT" sz="2800" dirty="0"/>
              <a:t> entre os </a:t>
            </a:r>
            <a:r>
              <a:rPr lang="pt-PT" sz="2800" b="1" dirty="0">
                <a:solidFill>
                  <a:srgbClr val="FF0000"/>
                </a:solidFill>
              </a:rPr>
              <a:t>interesses das forças policiais</a:t>
            </a:r>
            <a:r>
              <a:rPr lang="pt-PT" sz="2800" dirty="0"/>
              <a:t> e o </a:t>
            </a:r>
            <a:r>
              <a:rPr lang="pt-PT" sz="2800" b="1" dirty="0">
                <a:solidFill>
                  <a:srgbClr val="FF0000"/>
                </a:solidFill>
              </a:rPr>
              <a:t>direito relativo ao respeito pela privacidade</a:t>
            </a:r>
            <a:r>
              <a:rPr lang="pt-PT" sz="2800" dirty="0"/>
              <a:t> deve ser mantido.</a:t>
            </a:r>
          </a:p>
          <a:p>
            <a:r>
              <a:rPr lang="pt-PT" sz="2800" dirty="0"/>
              <a:t>Especifique as </a:t>
            </a:r>
            <a:r>
              <a:rPr lang="pt-PT" sz="2800" b="1" dirty="0">
                <a:solidFill>
                  <a:srgbClr val="FF0000"/>
                </a:solidFill>
              </a:rPr>
              <a:t>medidas</a:t>
            </a:r>
            <a:r>
              <a:rPr lang="pt-PT" sz="2800" dirty="0"/>
              <a:t> que serão utilizadas </a:t>
            </a:r>
            <a:r>
              <a:rPr lang="pt-PT" sz="2800" b="1" dirty="0">
                <a:solidFill>
                  <a:srgbClr val="FF0000"/>
                </a:solidFill>
              </a:rPr>
              <a:t>para reduzir a invasão de garantias</a:t>
            </a:r>
            <a:r>
              <a:rPr lang="pt-PT" sz="2800" dirty="0"/>
              <a:t>/privacidade, como </a:t>
            </a:r>
            <a:r>
              <a:rPr lang="pt-PT" sz="2800" b="1" dirty="0">
                <a:solidFill>
                  <a:srgbClr val="FF0000"/>
                </a:solidFill>
              </a:rPr>
              <a:t>sistemas automatizados</a:t>
            </a:r>
          </a:p>
          <a:p>
            <a:pPr algn="just"/>
            <a:endParaRPr lang="en-US" altLang="en-US" dirty="0"/>
          </a:p>
          <a:p>
            <a:pPr algn="just"/>
            <a:endParaRPr lang="en-US" altLang="en-US" dirty="0"/>
          </a:p>
        </p:txBody>
      </p:sp>
      <p:sp>
        <p:nvSpPr>
          <p:cNvPr id="29700" name="Slide Number Placeholder 3"/>
          <p:cNvSpPr>
            <a:spLocks noGrp="1"/>
          </p:cNvSpPr>
          <p:nvPr>
            <p:ph type="sldNum" sz="quarter" idx="12"/>
          </p:nvPr>
        </p:nvSpPr>
        <p:spPr bwMode="auto">
          <a:xfrm>
            <a:off x="6553200" y="6356350"/>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A5ABC68-74DC-40ED-81D4-8D4B1E7A5C53}" type="slidenum">
              <a:rPr lang="en-US" altLang="en-US" smtClean="0">
                <a:solidFill>
                  <a:srgbClr val="898989"/>
                </a:solidFill>
                <a:latin typeface="Calibri" panose="020F0502020204030204" pitchFamily="34" charset="0"/>
              </a:rPr>
              <a:pPr/>
              <a:t>45</a:t>
            </a:fld>
            <a:endParaRPr lang="en-US" altLang="en-US">
              <a:solidFill>
                <a:srgbClr val="898989"/>
              </a:solidFill>
              <a:latin typeface="Calibri" panose="020F0502020204030204" pitchFamily="34" charset="0"/>
            </a:endParaRPr>
          </a:p>
        </p:txBody>
      </p:sp>
      <p:pic>
        <p:nvPicPr>
          <p:cNvPr id="29701" name="Picture 8" descr="Resultado da imagem para clipart de equilíbrio da privacida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4687" y="1317950"/>
            <a:ext cx="2119313" cy="143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7" descr="Resultado da imagem para clipart de invasão de privacid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4687" y="461"/>
            <a:ext cx="2119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Resultado da imagem para clipart de intrusão">
            <a:extLst>
              <a:ext uri="{FF2B5EF4-FFF2-40B4-BE49-F238E27FC236}">
                <a16:creationId xmlns:a16="http://schemas.microsoft.com/office/drawing/2014/main" id="{76F99A0A-6064-4E99-B13C-236A3755EE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7550" y="2937037"/>
            <a:ext cx="207645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 descr="Resultado da imagem para clipart de privacidade de espionagem da autoridade legal">
            <a:extLst>
              <a:ext uri="{FF2B5EF4-FFF2-40B4-BE49-F238E27FC236}">
                <a16:creationId xmlns:a16="http://schemas.microsoft.com/office/drawing/2014/main" id="{9CF94B2A-C8A7-44D7-A201-0F8C7D104A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3397" y="4797100"/>
            <a:ext cx="1980916"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pt-PT" b="1"/>
              <a:t>Medidas de privacidade</a:t>
            </a:r>
          </a:p>
        </p:txBody>
      </p:sp>
      <p:sp>
        <p:nvSpPr>
          <p:cNvPr id="31747" name="Content Placeholder 2"/>
          <p:cNvSpPr>
            <a:spLocks noGrp="1"/>
          </p:cNvSpPr>
          <p:nvPr>
            <p:ph idx="1"/>
          </p:nvPr>
        </p:nvSpPr>
        <p:spPr>
          <a:xfrm>
            <a:off x="457200" y="1265238"/>
            <a:ext cx="6632575" cy="4525962"/>
          </a:xfrm>
        </p:spPr>
        <p:txBody>
          <a:bodyPr/>
          <a:lstStyle/>
          <a:p>
            <a:pPr algn="just"/>
            <a:r>
              <a:rPr lang="pt-PT" sz="2800" dirty="0"/>
              <a:t>As medidas podem incluir:</a:t>
            </a:r>
          </a:p>
          <a:p>
            <a:pPr lvl="1"/>
            <a:r>
              <a:rPr lang="pt-PT" b="1" dirty="0">
                <a:solidFill>
                  <a:srgbClr val="FF0000"/>
                </a:solidFill>
              </a:rPr>
              <a:t>Limitar o acesso</a:t>
            </a:r>
            <a:r>
              <a:rPr lang="pt-PT" dirty="0"/>
              <a:t> a provas eletrónicas obtidas para </a:t>
            </a:r>
            <a:r>
              <a:rPr lang="pt-PT" b="1" dirty="0">
                <a:solidFill>
                  <a:srgbClr val="FF0000"/>
                </a:solidFill>
              </a:rPr>
              <a:t>pessoas, dados ou comunicações específicos</a:t>
            </a:r>
          </a:p>
          <a:p>
            <a:pPr lvl="1"/>
            <a:r>
              <a:rPr lang="pt-PT" b="1" dirty="0" err="1">
                <a:solidFill>
                  <a:srgbClr val="FF0000"/>
                </a:solidFill>
              </a:rPr>
              <a:t>Devolver/destruir</a:t>
            </a:r>
            <a:r>
              <a:rPr lang="pt-PT" b="1" dirty="0">
                <a:solidFill>
                  <a:srgbClr val="FF0000"/>
                </a:solidFill>
              </a:rPr>
              <a:t> cópias</a:t>
            </a:r>
            <a:r>
              <a:rPr lang="pt-PT" dirty="0"/>
              <a:t> de provas eletrónicas que, após serem obtidas, são consideradas irrelevantes para a investigação</a:t>
            </a:r>
          </a:p>
          <a:p>
            <a:pPr lvl="1"/>
            <a:r>
              <a:rPr lang="pt-PT" b="1" dirty="0">
                <a:solidFill>
                  <a:srgbClr val="FF0000"/>
                </a:solidFill>
              </a:rPr>
              <a:t>Informação a terceiros</a:t>
            </a:r>
            <a:r>
              <a:rPr lang="pt-PT" dirty="0">
                <a:solidFill>
                  <a:srgbClr val="FF0000"/>
                </a:solidFill>
              </a:rPr>
              <a:t> </a:t>
            </a:r>
            <a:r>
              <a:rPr lang="pt-PT" dirty="0"/>
              <a:t>(somente quando apropriado)</a:t>
            </a:r>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B8808D6-E107-4B92-8344-EC7B47B82880}" type="slidenum">
              <a:rPr lang="en-US" altLang="en-US">
                <a:solidFill>
                  <a:srgbClr val="898989"/>
                </a:solidFill>
                <a:latin typeface="Calibri" panose="020F0502020204030204" pitchFamily="34" charset="0"/>
              </a:rPr>
              <a:pPr/>
              <a:t>46</a:t>
            </a:fld>
            <a:endParaRPr lang="en-US" altLang="en-US">
              <a:solidFill>
                <a:srgbClr val="898989"/>
              </a:solidFill>
              <a:latin typeface="Calibri" panose="020F0502020204030204" pitchFamily="34" charset="0"/>
            </a:endParaRPr>
          </a:p>
        </p:txBody>
      </p:sp>
      <p:pic>
        <p:nvPicPr>
          <p:cNvPr id="31749" name="Picture 6" descr="Resultado da imagem para clipart restrito de acesso"/>
          <p:cNvPicPr>
            <a:picLocks noChangeAspect="1" noChangeArrowheads="1"/>
          </p:cNvPicPr>
          <p:nvPr/>
        </p:nvPicPr>
        <p:blipFill>
          <a:blip r:embed="rId3">
            <a:extLst>
              <a:ext uri="{28A0092B-C50C-407E-A947-70E740481C1C}">
                <a14:useLocalDpi xmlns:a14="http://schemas.microsoft.com/office/drawing/2010/main" val="0"/>
              </a:ext>
            </a:extLst>
          </a:blip>
          <a:srcRect b="12560"/>
          <a:stretch>
            <a:fillRect/>
          </a:stretch>
        </p:blipFill>
        <p:spPr bwMode="auto">
          <a:xfrm>
            <a:off x="7358063" y="1870075"/>
            <a:ext cx="1546225"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Resultado da imagem para clipart de destruição de cópias de prov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3775" y="3457575"/>
            <a:ext cx="156051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Garantias de privacidade</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47</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563217" y="1606274"/>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dirty="0"/>
          </a:p>
          <a:p>
            <a:pPr algn="just" eaLnBrk="1" hangingPunct="1"/>
            <a:r>
              <a:rPr lang="pt-PT" dirty="0"/>
              <a:t>Dados a serem recolhidos limitados ao número da conta bancária 23568974 </a:t>
            </a:r>
          </a:p>
          <a:p>
            <a:pPr algn="just" eaLnBrk="1" hangingPunct="1"/>
            <a:endParaRPr lang="en-US" altLang="sr-Latn-RS" dirty="0"/>
          </a:p>
          <a:p>
            <a:pPr algn="just" eaLnBrk="1" hangingPunct="1"/>
            <a:r>
              <a:rPr lang="pt-PT" dirty="0"/>
              <a:t>Acesso limitado a dados informáticos relacionados com subscritores e </a:t>
            </a:r>
            <a:r>
              <a:rPr lang="pt-PT" dirty="0" err="1"/>
              <a:t>transações</a:t>
            </a:r>
            <a:endParaRPr lang="pt-PT" dirty="0"/>
          </a:p>
        </p:txBody>
      </p:sp>
    </p:spTree>
    <p:extLst>
      <p:ext uri="{BB962C8B-B14F-4D97-AF65-F5344CB8AC3E}">
        <p14:creationId xmlns:p14="http://schemas.microsoft.com/office/powerpoint/2010/main" val="3410874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pt-PT" b="1"/>
              <a:t>Teste de Proporcionalidade</a:t>
            </a:r>
          </a:p>
        </p:txBody>
      </p:sp>
      <p:sp>
        <p:nvSpPr>
          <p:cNvPr id="33795" name="Content Placeholder 2"/>
          <p:cNvSpPr>
            <a:spLocks noGrp="1"/>
          </p:cNvSpPr>
          <p:nvPr>
            <p:ph idx="1"/>
          </p:nvPr>
        </p:nvSpPr>
        <p:spPr>
          <a:xfrm>
            <a:off x="457200" y="1265238"/>
            <a:ext cx="6680579" cy="4525962"/>
          </a:xfrm>
        </p:spPr>
        <p:txBody>
          <a:bodyPr/>
          <a:lstStyle/>
          <a:p>
            <a:pPr algn="just"/>
            <a:r>
              <a:rPr lang="pt-PT" sz="2800" dirty="0"/>
              <a:t>O efeito da medida aplicada deve ser proporcional ao que se pretende alcançar com a medida</a:t>
            </a:r>
          </a:p>
          <a:p>
            <a:pPr algn="just"/>
            <a:r>
              <a:rPr lang="pt-PT" sz="2800" dirty="0"/>
              <a:t>Como exemplos, considere se:</a:t>
            </a:r>
          </a:p>
          <a:p>
            <a:pPr marL="857250" lvl="1" indent="-457200" algn="just">
              <a:defRPr/>
            </a:pPr>
            <a:r>
              <a:rPr lang="pt-PT" sz="2400" b="1" dirty="0">
                <a:solidFill>
                  <a:srgbClr val="FF0000"/>
                </a:solidFill>
                <a:cs typeface="Arial" panose="020B0604020202020204" pitchFamily="34" charset="0"/>
              </a:rPr>
              <a:t>O impacto sobre os negócios</a:t>
            </a:r>
            <a:r>
              <a:rPr lang="pt-PT" sz="2400" dirty="0"/>
              <a:t> da apreensão dos seus sistemas informáticos é </a:t>
            </a:r>
            <a:r>
              <a:rPr lang="pt-PT" sz="2400" b="1" dirty="0">
                <a:solidFill>
                  <a:srgbClr val="FF0000"/>
                </a:solidFill>
                <a:cs typeface="Arial" panose="020B0604020202020204" pitchFamily="34" charset="0"/>
              </a:rPr>
              <a:t>superado pelas provas incriminatórias</a:t>
            </a:r>
            <a:r>
              <a:rPr lang="pt-PT" sz="2400" dirty="0"/>
              <a:t> nele armazenadas.</a:t>
            </a:r>
          </a:p>
          <a:p>
            <a:pPr lvl="1" algn="just"/>
            <a:r>
              <a:rPr lang="pt-PT" sz="2400" b="1" dirty="0">
                <a:solidFill>
                  <a:srgbClr val="FF0000"/>
                </a:solidFill>
              </a:rPr>
              <a:t>A intromissão de </a:t>
            </a:r>
            <a:r>
              <a:rPr lang="pt-PT" sz="2400" b="1" dirty="0" err="1">
                <a:solidFill>
                  <a:srgbClr val="FF0000"/>
                </a:solidFill>
              </a:rPr>
              <a:t>interceptar</a:t>
            </a:r>
            <a:r>
              <a:rPr lang="pt-PT" sz="2400" b="1" dirty="0">
                <a:solidFill>
                  <a:srgbClr val="FF0000"/>
                </a:solidFill>
              </a:rPr>
              <a:t> a comunicação privada especificada</a:t>
            </a:r>
            <a:r>
              <a:rPr lang="pt-PT" sz="2400" dirty="0"/>
              <a:t> pode ajudar a </a:t>
            </a:r>
            <a:r>
              <a:rPr lang="pt-PT" sz="2400" b="1" dirty="0">
                <a:solidFill>
                  <a:srgbClr val="FF0000"/>
                </a:solidFill>
              </a:rPr>
              <a:t>impedir a prática de ofensa grave</a:t>
            </a:r>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E9DD603-05E7-44E5-8818-A3508CB9E390}" type="slidenum">
              <a:rPr lang="en-US" altLang="en-US">
                <a:solidFill>
                  <a:srgbClr val="898989"/>
                </a:solidFill>
                <a:latin typeface="Calibri" panose="020F0502020204030204" pitchFamily="34" charset="0"/>
              </a:rPr>
              <a:pPr/>
              <a:t>48</a:t>
            </a:fld>
            <a:endParaRPr lang="en-US" altLang="en-US">
              <a:solidFill>
                <a:srgbClr val="898989"/>
              </a:solidFill>
              <a:latin typeface="Calibri" panose="020F0502020204030204" pitchFamily="34" charset="0"/>
            </a:endParaRPr>
          </a:p>
        </p:txBody>
      </p:sp>
      <p:pic>
        <p:nvPicPr>
          <p:cNvPr id="33797" name="Picture 8" descr="Resultado da imagem para clipart de proporcionalida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1277938"/>
            <a:ext cx="1820862" cy="215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40742-E1B2-4264-B821-05F2D2CCF4EB}"/>
              </a:ext>
            </a:extLst>
          </p:cNvPr>
          <p:cNvSpPr>
            <a:spLocks noGrp="1"/>
          </p:cNvSpPr>
          <p:nvPr>
            <p:ph type="title"/>
          </p:nvPr>
        </p:nvSpPr>
        <p:spPr/>
        <p:txBody>
          <a:bodyPr/>
          <a:lstStyle/>
          <a:p>
            <a:r>
              <a:rPr lang="pt-PT" b="1"/>
              <a:t>Estudos de caso: Proporcionalidade de pesagem</a:t>
            </a:r>
          </a:p>
        </p:txBody>
      </p:sp>
      <p:sp>
        <p:nvSpPr>
          <p:cNvPr id="4" name="Slide Number Placeholder 3">
            <a:extLst>
              <a:ext uri="{FF2B5EF4-FFF2-40B4-BE49-F238E27FC236}">
                <a16:creationId xmlns:a16="http://schemas.microsoft.com/office/drawing/2014/main" id="{CA1942DD-FDFD-4ED6-B3F2-6729F34D86AF}"/>
              </a:ext>
            </a:extLst>
          </p:cNvPr>
          <p:cNvSpPr>
            <a:spLocks noGrp="1"/>
          </p:cNvSpPr>
          <p:nvPr>
            <p:ph type="sldNum" sz="quarter" idx="12"/>
          </p:nvPr>
        </p:nvSpPr>
        <p:spPr/>
        <p:txBody>
          <a:bodyPr/>
          <a:lstStyle/>
          <a:p>
            <a:fld id="{385311C2-2F51-4DAB-A587-301D32DA086D}" type="slidenum">
              <a:rPr lang="en-US" altLang="en-US" smtClean="0"/>
              <a:pPr/>
              <a:t>49</a:t>
            </a:fld>
            <a:endParaRPr lang="en-US" altLang="en-US"/>
          </a:p>
        </p:txBody>
      </p:sp>
      <p:sp>
        <p:nvSpPr>
          <p:cNvPr id="6" name="Rectangle 3">
            <a:extLst>
              <a:ext uri="{FF2B5EF4-FFF2-40B4-BE49-F238E27FC236}">
                <a16:creationId xmlns:a16="http://schemas.microsoft.com/office/drawing/2014/main" id="{A12E200A-2A84-4F32-9F8F-395550A2E5EC}"/>
              </a:ext>
            </a:extLst>
          </p:cNvPr>
          <p:cNvSpPr txBox="1">
            <a:spLocks/>
          </p:cNvSpPr>
          <p:nvPr/>
        </p:nvSpPr>
        <p:spPr bwMode="auto">
          <a:xfrm>
            <a:off x="457200" y="11557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endParaRPr lang="en-US" altLang="sr-Latn-RS" sz="2800" dirty="0"/>
          </a:p>
          <a:p>
            <a:pPr algn="just" eaLnBrk="1" hangingPunct="1"/>
            <a:r>
              <a:rPr lang="pt-PT" sz="2800" dirty="0"/>
              <a:t>Valor de pesagem adicionado à investigação contra o impacto na Agência </a:t>
            </a:r>
            <a:r>
              <a:rPr lang="pt-PT" sz="2800" dirty="0" err="1"/>
              <a:t>Ostland</a:t>
            </a:r>
            <a:endParaRPr lang="pt-PT" sz="2800" dirty="0"/>
          </a:p>
          <a:p>
            <a:pPr lvl="1" algn="just" eaLnBrk="1" hangingPunct="1"/>
            <a:r>
              <a:rPr lang="pt-PT" sz="2400" dirty="0"/>
              <a:t>Tempo de inatividade limitado do servidor da Agência </a:t>
            </a:r>
            <a:r>
              <a:rPr lang="pt-PT" sz="2400" dirty="0" err="1"/>
              <a:t>Ostland</a:t>
            </a:r>
            <a:endParaRPr lang="pt-PT" sz="2400" dirty="0"/>
          </a:p>
          <a:p>
            <a:pPr lvl="1" algn="just" eaLnBrk="1" hangingPunct="1"/>
            <a:r>
              <a:rPr lang="pt-PT" sz="2400" dirty="0"/>
              <a:t>Tempo de inatividade a limitar fora do horário comercial normal</a:t>
            </a:r>
          </a:p>
          <a:p>
            <a:pPr lvl="1" algn="just" eaLnBrk="1" hangingPunct="1"/>
            <a:r>
              <a:rPr lang="pt-PT" sz="2400" dirty="0"/>
              <a:t>Tentativa total de isolar dados relacionados com a conta bancária de destino</a:t>
            </a:r>
          </a:p>
          <a:p>
            <a:pPr lvl="1" algn="just" eaLnBrk="1" hangingPunct="1"/>
            <a:r>
              <a:rPr lang="pt-PT" sz="2400" dirty="0"/>
              <a:t>A Agência </a:t>
            </a:r>
            <a:r>
              <a:rPr lang="pt-PT" sz="2400" dirty="0" err="1"/>
              <a:t>Ostland</a:t>
            </a:r>
            <a:r>
              <a:rPr lang="pt-PT" sz="2400" dirty="0"/>
              <a:t> possui apenas evidências que permitem a identificação de titulares de contas bancárias e transações bancárias</a:t>
            </a:r>
          </a:p>
        </p:txBody>
      </p:sp>
    </p:spTree>
    <p:extLst>
      <p:ext uri="{BB962C8B-B14F-4D97-AF65-F5344CB8AC3E}">
        <p14:creationId xmlns:p14="http://schemas.microsoft.com/office/powerpoint/2010/main" val="748225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350838" y="317500"/>
            <a:ext cx="8229600" cy="1143000"/>
          </a:xfrm>
        </p:spPr>
        <p:txBody>
          <a:bodyPr/>
          <a:lstStyle/>
          <a:p>
            <a:pPr eaLnBrk="1" hangingPunct="1"/>
            <a:r>
              <a:rPr lang="pt-PT" b="1"/>
              <a:t>Poderes Processuais.</a:t>
            </a:r>
          </a:p>
        </p:txBody>
      </p:sp>
      <p:sp>
        <p:nvSpPr>
          <p:cNvPr id="6147" name="Rectangle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 typeface="Arial" panose="020B0604020202020204" pitchFamily="34" charset="0"/>
              <a:buChar char="•"/>
            </a:pPr>
            <a:r>
              <a:rPr lang="pt-PT" sz="2800" dirty="0">
                <a:latin typeface="Calibri" panose="020F0502020204030204" pitchFamily="34" charset="0"/>
              </a:rPr>
              <a:t>Poderes processuais sob a Convenção de Budapeste</a:t>
            </a:r>
          </a:p>
          <a:p>
            <a:pPr eaLnBrk="1" hangingPunct="1">
              <a:spcBef>
                <a:spcPct val="20000"/>
              </a:spcBef>
              <a:buFont typeface="Arial" panose="020B0604020202020204" pitchFamily="34" charset="0"/>
              <a:buChar char="•"/>
            </a:pPr>
            <a:endParaRPr lang="pt-PT" sz="2800" dirty="0">
              <a:solidFill>
                <a:srgbClr val="FF0000"/>
              </a:solidFill>
              <a:latin typeface="Calibri" panose="020F0502020204030204" pitchFamily="34" charset="0"/>
            </a:endParaRPr>
          </a:p>
          <a:p>
            <a:pPr marL="457200" lvl="1" indent="0" algn="just">
              <a:buFont typeface="Arial" charset="0"/>
              <a:buChar char="•"/>
            </a:pPr>
            <a:r>
              <a:rPr lang="pt-PT" altLang="pt-PT" sz="2400" b="1" dirty="0">
                <a:solidFill>
                  <a:srgbClr val="FF0000"/>
                </a:solidFill>
                <a:latin typeface="Arial" charset="0"/>
              </a:rPr>
              <a:t>Conservação expedita de dados informáticos armazenados</a:t>
            </a:r>
          </a:p>
          <a:p>
            <a:pPr marL="457200" lvl="1" indent="0" algn="just">
              <a:buFont typeface="Arial" charset="0"/>
              <a:buChar char="•"/>
            </a:pPr>
            <a:r>
              <a:rPr lang="pt-PT" altLang="pt-PT" sz="2400" b="1" dirty="0">
                <a:solidFill>
                  <a:srgbClr val="FF0000"/>
                </a:solidFill>
                <a:latin typeface="Arial" charset="0"/>
              </a:rPr>
              <a:t>Conservação expedita e divulgação parcial de dados de tráfego </a:t>
            </a:r>
          </a:p>
          <a:p>
            <a:pPr marL="457200" lvl="1" indent="0" algn="just">
              <a:buFont typeface="Arial" charset="0"/>
              <a:buChar char="•"/>
            </a:pPr>
            <a:r>
              <a:rPr lang="pt-PT" altLang="pt-PT" sz="2400" b="1" dirty="0">
                <a:solidFill>
                  <a:srgbClr val="FF0000"/>
                </a:solidFill>
                <a:latin typeface="Arial" charset="0"/>
              </a:rPr>
              <a:t>Injunção de comunicar</a:t>
            </a:r>
          </a:p>
          <a:p>
            <a:pPr marL="457200" lvl="1" indent="0" algn="just">
              <a:buFont typeface="Arial" charset="0"/>
              <a:buChar char="•"/>
            </a:pPr>
            <a:r>
              <a:rPr lang="pt-PT" altLang="pt-PT" sz="2400" b="1" dirty="0">
                <a:solidFill>
                  <a:srgbClr val="FF0000"/>
                </a:solidFill>
                <a:latin typeface="Arial" charset="0"/>
              </a:rPr>
              <a:t>Busca e apreensão</a:t>
            </a:r>
          </a:p>
          <a:p>
            <a:pPr marL="457200" lvl="1" indent="0" algn="just">
              <a:buFont typeface="Arial" charset="0"/>
              <a:buChar char="•"/>
            </a:pPr>
            <a:r>
              <a:rPr lang="pt-PT" altLang="pt-PT" sz="2400" b="1" dirty="0">
                <a:solidFill>
                  <a:srgbClr val="FF0000"/>
                </a:solidFill>
                <a:latin typeface="Arial" charset="0"/>
              </a:rPr>
              <a:t>Recolha em tempo real de dados de tráfego</a:t>
            </a:r>
          </a:p>
          <a:p>
            <a:pPr marL="457200" lvl="1" indent="0" algn="just">
              <a:buFont typeface="Arial" charset="0"/>
              <a:buChar char="•"/>
            </a:pPr>
            <a:r>
              <a:rPr lang="pt-PT" altLang="pt-PT" sz="2400" b="1" dirty="0" err="1">
                <a:solidFill>
                  <a:srgbClr val="FF0000"/>
                </a:solidFill>
                <a:latin typeface="Arial" charset="0"/>
              </a:rPr>
              <a:t>Interceção</a:t>
            </a:r>
            <a:r>
              <a:rPr lang="pt-PT" altLang="pt-PT" sz="2400" b="1" dirty="0">
                <a:solidFill>
                  <a:srgbClr val="FF0000"/>
                </a:solidFill>
                <a:latin typeface="Arial" charset="0"/>
              </a:rPr>
              <a:t> de dados de conteúdo</a:t>
            </a:r>
          </a:p>
          <a:p>
            <a:pPr lvl="1" eaLnBrk="1" hangingPunct="1">
              <a:spcBef>
                <a:spcPct val="20000"/>
              </a:spcBef>
              <a:buFont typeface="Arial" panose="020B0604020202020204" pitchFamily="34" charset="0"/>
              <a:buChar char="•"/>
            </a:pPr>
            <a:endParaRPr lang="en-GB" sz="2400" b="1" dirty="0">
              <a:solidFill>
                <a:srgbClr val="FF0000"/>
              </a:solidFill>
              <a:latin typeface="Calibri" panose="020F0502020204030204" pitchFamily="34" charset="0"/>
            </a:endParaRPr>
          </a:p>
        </p:txBody>
      </p:sp>
      <p:sp>
        <p:nvSpPr>
          <p:cNvPr id="61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B5FB33E-9068-4102-8EB9-891AA49C935A}" type="slidenum">
              <a:rPr lang="en-US" altLang="en-US">
                <a:solidFill>
                  <a:srgbClr val="898989"/>
                </a:solidFill>
                <a:latin typeface="Calibri" panose="020F0502020204030204" pitchFamily="34" charset="0"/>
              </a:rPr>
              <a:pPr/>
              <a:t>5</a:t>
            </a:fld>
            <a:endParaRPr lang="en-US" altLang="en-US">
              <a:solidFill>
                <a:srgbClr val="898989"/>
              </a:solidFill>
              <a:latin typeface="Calibri" panose="020F050202020403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pt-PT" b="1"/>
              <a:t>Privilégio</a:t>
            </a:r>
          </a:p>
        </p:txBody>
      </p:sp>
      <p:sp>
        <p:nvSpPr>
          <p:cNvPr id="34819" name="Content Placeholder 2"/>
          <p:cNvSpPr>
            <a:spLocks noGrp="1"/>
          </p:cNvSpPr>
          <p:nvPr>
            <p:ph idx="1"/>
          </p:nvPr>
        </p:nvSpPr>
        <p:spPr>
          <a:xfrm>
            <a:off x="457200" y="1265238"/>
            <a:ext cx="7828384" cy="4525962"/>
          </a:xfrm>
        </p:spPr>
        <p:txBody>
          <a:bodyPr/>
          <a:lstStyle/>
          <a:p>
            <a:pPr algn="just"/>
            <a:r>
              <a:rPr lang="pt-PT"/>
              <a:t>Os dados informáticos solicitados podem afetar qualquer privilégio </a:t>
            </a:r>
            <a:r>
              <a:rPr lang="pt-PT" b="1">
                <a:solidFill>
                  <a:srgbClr val="FF0000"/>
                </a:solidFill>
              </a:rPr>
              <a:t>religioso</a:t>
            </a:r>
            <a:r>
              <a:rPr lang="pt-PT"/>
              <a:t>, </a:t>
            </a:r>
            <a:r>
              <a:rPr lang="pt-PT" b="1">
                <a:solidFill>
                  <a:srgbClr val="FF0000"/>
                </a:solidFill>
              </a:rPr>
              <a:t>médico</a:t>
            </a:r>
            <a:r>
              <a:rPr lang="pt-PT">
                <a:solidFill>
                  <a:srgbClr val="FF0000"/>
                </a:solidFill>
              </a:rPr>
              <a:t> </a:t>
            </a:r>
            <a:r>
              <a:rPr lang="pt-PT"/>
              <a:t>ou </a:t>
            </a:r>
            <a:r>
              <a:rPr lang="pt-PT" b="1">
                <a:solidFill>
                  <a:srgbClr val="FF0000"/>
                </a:solidFill>
              </a:rPr>
              <a:t>confidencialidade</a:t>
            </a:r>
            <a:r>
              <a:rPr lang="pt-PT">
                <a:solidFill>
                  <a:srgbClr val="FF0000"/>
                </a:solidFill>
              </a:rPr>
              <a:t> </a:t>
            </a:r>
            <a:r>
              <a:rPr lang="pt-PT" b="1">
                <a:solidFill>
                  <a:srgbClr val="FF0000"/>
                </a:solidFill>
              </a:rPr>
              <a:t>jornalística</a:t>
            </a:r>
            <a:r>
              <a:rPr lang="pt-PT">
                <a:solidFill>
                  <a:srgbClr val="FF0000"/>
                </a:solidFill>
              </a:rPr>
              <a:t> </a:t>
            </a:r>
            <a:r>
              <a:rPr lang="pt-PT"/>
              <a:t>ou </a:t>
            </a:r>
            <a:r>
              <a:rPr lang="pt-PT" b="1">
                <a:solidFill>
                  <a:srgbClr val="FF0000"/>
                </a:solidFill>
              </a:rPr>
              <a:t>legal</a:t>
            </a:r>
            <a:r>
              <a:rPr lang="pt-PT">
                <a:solidFill>
                  <a:srgbClr val="FF0000"/>
                </a:solidFill>
              </a:rPr>
              <a:t> </a:t>
            </a:r>
            <a:r>
              <a:rPr lang="pt-PT" b="1">
                <a:solidFill>
                  <a:srgbClr val="FF0000"/>
                </a:solidFill>
              </a:rPr>
              <a:t>ao abrigo da legislação nacional</a:t>
            </a:r>
          </a:p>
          <a:p>
            <a:pPr algn="just"/>
            <a:endParaRPr lang="en-US" altLang="en-US" b="1" dirty="0">
              <a:solidFill>
                <a:srgbClr val="FF0000"/>
              </a:solidFill>
            </a:endParaRPr>
          </a:p>
          <a:p>
            <a:pPr algn="just"/>
            <a:r>
              <a:rPr lang="pt-PT"/>
              <a:t>Devem ser estabelecidos mais motivos para procurar o acesso a tais dados</a:t>
            </a:r>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00F44A7-126D-447A-A1DD-5FEAC7E1ABD6}" type="slidenum">
              <a:rPr lang="en-US" altLang="en-US">
                <a:solidFill>
                  <a:srgbClr val="898989"/>
                </a:solidFill>
                <a:latin typeface="Calibri" panose="020F0502020204030204" pitchFamily="34" charset="0"/>
              </a:rPr>
              <a:pPr/>
              <a:t>50</a:t>
            </a:fld>
            <a:endParaRPr lang="en-US" altLang="en-US">
              <a:solidFill>
                <a:srgbClr val="898989"/>
              </a:solidFill>
              <a:latin typeface="Calibri" panose="020F0502020204030204" pitchFamily="34" charset="0"/>
            </a:endParaRPr>
          </a:p>
        </p:txBody>
      </p:sp>
      <p:pic>
        <p:nvPicPr>
          <p:cNvPr id="34821" name="Picture 6" descr="Resultado da imagem para clipart de privilégio leg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3775" y="5334000"/>
            <a:ext cx="4086225"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a:extLst>
              <a:ext uri="{FF2B5EF4-FFF2-40B4-BE49-F238E27FC236}">
                <a16:creationId xmlns:a16="http://schemas.microsoft.com/office/drawing/2014/main" id="{0A63A482-F355-468C-8593-A69B85EFEA4B}"/>
              </a:ext>
            </a:extLst>
          </p:cNvPr>
          <p:cNvSpPr txBox="1">
            <a:spLocks/>
          </p:cNvSpPr>
          <p:nvPr/>
        </p:nvSpPr>
        <p:spPr bwMode="auto">
          <a:xfrm>
            <a:off x="404813" y="1539875"/>
            <a:ext cx="72899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A autoridade competente deve estar ciente da necessidade de garantir a confidencialidade </a:t>
            </a:r>
          </a:p>
          <a:p>
            <a:pPr algn="just" eaLnBrk="1" hangingPunct="1"/>
            <a:endParaRPr lang="en-GB" altLang="sr-Latn-RS" sz="2800" dirty="0"/>
          </a:p>
          <a:p>
            <a:pPr algn="just" eaLnBrk="1" hangingPunct="1"/>
            <a:r>
              <a:rPr lang="pt-PT" sz="2800" dirty="0"/>
              <a:t>Não garantir a confidencialidade pode frustrar uma investigação criminal</a:t>
            </a:r>
          </a:p>
          <a:p>
            <a:pPr algn="just" eaLnBrk="1" hangingPunct="1"/>
            <a:endParaRPr lang="en-GB" altLang="sr-Latn-RS" sz="2800" dirty="0"/>
          </a:p>
          <a:p>
            <a:pPr algn="just" eaLnBrk="1" hangingPunct="1"/>
            <a:r>
              <a:rPr lang="pt-PT" sz="2800" dirty="0"/>
              <a:t>No caso de requerimentos por escrito, o requerimento deve declarar se o pedido, a audiência </a:t>
            </a:r>
            <a:r>
              <a:rPr lang="pt-PT" sz="2800" dirty="0" err="1"/>
              <a:t>e/ou</a:t>
            </a:r>
            <a:r>
              <a:rPr lang="pt-PT" sz="2800" dirty="0"/>
              <a:t> o pedido devem ser mantidos confidenciais</a:t>
            </a:r>
          </a:p>
          <a:p>
            <a:pPr algn="just" eaLnBrk="1" hangingPunct="1"/>
            <a:endParaRPr lang="en-GB" altLang="sr-Latn-RS" sz="2800" dirty="0"/>
          </a:p>
        </p:txBody>
      </p:sp>
      <p:sp>
        <p:nvSpPr>
          <p:cNvPr id="2" name="TextBox 1">
            <a:extLst>
              <a:ext uri="{FF2B5EF4-FFF2-40B4-BE49-F238E27FC236}">
                <a16:creationId xmlns:a16="http://schemas.microsoft.com/office/drawing/2014/main" id="{94E35D1F-581C-4DDA-A92C-3FCEFA851D3E}"/>
              </a:ext>
            </a:extLst>
          </p:cNvPr>
          <p:cNvSpPr txBox="1"/>
          <p:nvPr/>
        </p:nvSpPr>
        <p:spPr>
          <a:xfrm>
            <a:off x="350838" y="1460500"/>
            <a:ext cx="8229600" cy="554038"/>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1748" name="Title 2">
            <a:extLst>
              <a:ext uri="{FF2B5EF4-FFF2-40B4-BE49-F238E27FC236}">
                <a16:creationId xmlns:a16="http://schemas.microsoft.com/office/drawing/2014/main" id="{9447A29F-F247-42CB-AF36-8401EF2521C7}"/>
              </a:ext>
            </a:extLst>
          </p:cNvPr>
          <p:cNvSpPr>
            <a:spLocks noGrp="1"/>
          </p:cNvSpPr>
          <p:nvPr>
            <p:ph type="title"/>
          </p:nvPr>
        </p:nvSpPr>
        <p:spPr/>
        <p:txBody>
          <a:bodyPr/>
          <a:lstStyle/>
          <a:p>
            <a:r>
              <a:rPr lang="pt-PT" b="1"/>
              <a:t>Confidencialidade</a:t>
            </a:r>
          </a:p>
        </p:txBody>
      </p:sp>
      <p:pic>
        <p:nvPicPr>
          <p:cNvPr id="31749" name="Picture 10" descr="Resultado da imagem para clipart de confidencialidade criminal">
            <a:extLst>
              <a:ext uri="{FF2B5EF4-FFF2-40B4-BE49-F238E27FC236}">
                <a16:creationId xmlns:a16="http://schemas.microsoft.com/office/drawing/2014/main" id="{83C795E4-9993-4E23-AF9F-94038DA172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4592" y="152400"/>
            <a:ext cx="1606695" cy="1608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Slide Number Placeholder 2">
            <a:extLst>
              <a:ext uri="{FF2B5EF4-FFF2-40B4-BE49-F238E27FC236}">
                <a16:creationId xmlns:a16="http://schemas.microsoft.com/office/drawing/2014/main" id="{C837BB43-F5B3-4F5B-B659-BA420C74D5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4985EF8-D1C1-446A-BEE9-31C2E356D63C}" type="slidenum">
              <a:rPr lang="en-US" altLang="en-US" sz="1200" smtClean="0">
                <a:solidFill>
                  <a:srgbClr val="898989"/>
                </a:solidFill>
              </a:rPr>
              <a:pPr>
                <a:spcBef>
                  <a:spcPct val="0"/>
                </a:spcBef>
                <a:buFontTx/>
                <a:buNone/>
              </a:pPr>
              <a:t>51</a:t>
            </a:fld>
            <a:endParaRPr lang="en-US" altLang="en-US" sz="1200">
              <a:solidFill>
                <a:srgbClr val="898989"/>
              </a:solidFill>
            </a:endParaRPr>
          </a:p>
        </p:txBody>
      </p:sp>
    </p:spTree>
    <p:extLst>
      <p:ext uri="{BB962C8B-B14F-4D97-AF65-F5344CB8AC3E}">
        <p14:creationId xmlns:p14="http://schemas.microsoft.com/office/powerpoint/2010/main" val="21674268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C94C16D0-4B19-48D5-A37D-BA30EAD00631}"/>
              </a:ext>
            </a:extLst>
          </p:cNvPr>
          <p:cNvSpPr txBox="1">
            <a:spLocks/>
          </p:cNvSpPr>
          <p:nvPr/>
        </p:nvSpPr>
        <p:spPr bwMode="auto">
          <a:xfrm>
            <a:off x="350838" y="1460500"/>
            <a:ext cx="8515350"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3000"/>
              <a:t>A Convenção de Budapeste exige confidencialidade no que diz respeito à realização de certos procedimentos: </a:t>
            </a:r>
          </a:p>
        </p:txBody>
      </p:sp>
      <p:sp>
        <p:nvSpPr>
          <p:cNvPr id="2" name="TextBox 1">
            <a:extLst>
              <a:ext uri="{FF2B5EF4-FFF2-40B4-BE49-F238E27FC236}">
                <a16:creationId xmlns:a16="http://schemas.microsoft.com/office/drawing/2014/main" id="{45398143-F33D-4612-93BA-43195BD73DAD}"/>
              </a:ext>
            </a:extLst>
          </p:cNvPr>
          <p:cNvSpPr txBox="1"/>
          <p:nvPr/>
        </p:nvSpPr>
        <p:spPr>
          <a:xfrm>
            <a:off x="776288" y="3046413"/>
            <a:ext cx="8229600" cy="554037"/>
          </a:xfrm>
          <a:prstGeom prst="rect">
            <a:avLst/>
          </a:prstGeom>
          <a:noFill/>
        </p:spPr>
        <p:txBody>
          <a:bodyPr>
            <a:spAutoFit/>
          </a:bodyPr>
          <a:lstStyle/>
          <a:p>
            <a:pPr marL="457200" indent="-457200" algn="just">
              <a:buFont typeface="Arial" panose="020B0604020202020204" pitchFamily="34" charset="0"/>
              <a:buChar char="•"/>
              <a:defRPr/>
            </a:pPr>
            <a:endParaRPr lang="en-US" sz="3000" dirty="0">
              <a:latin typeface="+mj-lt"/>
              <a:cs typeface="Arial" panose="020B0604020202020204" pitchFamily="34" charset="0"/>
            </a:endParaRPr>
          </a:p>
        </p:txBody>
      </p:sp>
      <p:sp>
        <p:nvSpPr>
          <p:cNvPr id="33796" name="Title 2">
            <a:extLst>
              <a:ext uri="{FF2B5EF4-FFF2-40B4-BE49-F238E27FC236}">
                <a16:creationId xmlns:a16="http://schemas.microsoft.com/office/drawing/2014/main" id="{B7C6D193-E0E9-45FF-8071-A4775715CF4A}"/>
              </a:ext>
            </a:extLst>
          </p:cNvPr>
          <p:cNvSpPr>
            <a:spLocks noGrp="1"/>
          </p:cNvSpPr>
          <p:nvPr>
            <p:ph type="title"/>
          </p:nvPr>
        </p:nvSpPr>
        <p:spPr/>
        <p:txBody>
          <a:bodyPr/>
          <a:lstStyle/>
          <a:p>
            <a:r>
              <a:rPr lang="pt-PT" b="1"/>
              <a:t>Confidencialidade</a:t>
            </a:r>
          </a:p>
        </p:txBody>
      </p:sp>
      <p:pic>
        <p:nvPicPr>
          <p:cNvPr id="33797" name="Picture 3">
            <a:extLst>
              <a:ext uri="{FF2B5EF4-FFF2-40B4-BE49-F238E27FC236}">
                <a16:creationId xmlns:a16="http://schemas.microsoft.com/office/drawing/2014/main" id="{FEFE7A8C-4B95-4419-ACE7-FD27974E77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67063"/>
            <a:ext cx="914400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4">
            <a:extLst>
              <a:ext uri="{FF2B5EF4-FFF2-40B4-BE49-F238E27FC236}">
                <a16:creationId xmlns:a16="http://schemas.microsoft.com/office/drawing/2014/main" id="{08BEDF95-6808-40D5-9433-75F19F45DE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330700"/>
            <a:ext cx="91440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5">
            <a:extLst>
              <a:ext uri="{FF2B5EF4-FFF2-40B4-BE49-F238E27FC236}">
                <a16:creationId xmlns:a16="http://schemas.microsoft.com/office/drawing/2014/main" id="{73D83351-7B1A-4308-BED4-2C9DF7E92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370513"/>
            <a:ext cx="91440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Slide Number Placeholder 2">
            <a:extLst>
              <a:ext uri="{FF2B5EF4-FFF2-40B4-BE49-F238E27FC236}">
                <a16:creationId xmlns:a16="http://schemas.microsoft.com/office/drawing/2014/main" id="{3A79A9F6-0A45-4703-87C4-FE162403D61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A36D3E1-5FC8-453D-95C8-BDA9A9E8B5FE}" type="slidenum">
              <a:rPr lang="en-US" altLang="en-US" sz="1200" smtClean="0">
                <a:solidFill>
                  <a:srgbClr val="898989"/>
                </a:solidFill>
              </a:rPr>
              <a:pPr>
                <a:spcBef>
                  <a:spcPct val="0"/>
                </a:spcBef>
                <a:buFontTx/>
                <a:buNone/>
              </a:pPr>
              <a:t>52</a:t>
            </a:fld>
            <a:endParaRPr lang="en-US" altLang="en-US" sz="1200">
              <a:solidFill>
                <a:srgbClr val="898989"/>
              </a:solidFill>
            </a:endParaRPr>
          </a:p>
        </p:txBody>
      </p:sp>
    </p:spTree>
    <p:extLst>
      <p:ext uri="{BB962C8B-B14F-4D97-AF65-F5344CB8AC3E}">
        <p14:creationId xmlns:p14="http://schemas.microsoft.com/office/powerpoint/2010/main" val="38217285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a:extLst>
              <a:ext uri="{FF2B5EF4-FFF2-40B4-BE49-F238E27FC236}">
                <a16:creationId xmlns:a16="http://schemas.microsoft.com/office/drawing/2014/main" id="{962283E1-7DBC-4E8C-9B15-62AAB18C88B8}"/>
              </a:ext>
            </a:extLst>
          </p:cNvPr>
          <p:cNvPicPr>
            <a:picLocks noChangeAspect="1"/>
          </p:cNvPicPr>
          <p:nvPr/>
        </p:nvPicPr>
        <p:blipFill>
          <a:blip r:embed="rId3">
            <a:extLst>
              <a:ext uri="{28A0092B-C50C-407E-A947-70E740481C1C}">
                <a14:useLocalDpi xmlns:a14="http://schemas.microsoft.com/office/drawing/2010/main" val="0"/>
              </a:ext>
            </a:extLst>
          </a:blip>
          <a:srcRect l="21269" t="35110" r="57442" b="13972"/>
          <a:stretch>
            <a:fillRect/>
          </a:stretch>
        </p:blipFill>
        <p:spPr bwMode="auto">
          <a:xfrm>
            <a:off x="7100888" y="1417638"/>
            <a:ext cx="2032000" cy="310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a:extLst>
              <a:ext uri="{FF2B5EF4-FFF2-40B4-BE49-F238E27FC236}">
                <a16:creationId xmlns:a16="http://schemas.microsoft.com/office/drawing/2014/main" id="{BC878439-F03D-4CD6-9B02-408C4A21D0FD}"/>
              </a:ext>
            </a:extLst>
          </p:cNvPr>
          <p:cNvSpPr txBox="1">
            <a:spLocks/>
          </p:cNvSpPr>
          <p:nvPr/>
        </p:nvSpPr>
        <p:spPr bwMode="auto">
          <a:xfrm>
            <a:off x="350838" y="1460500"/>
            <a:ext cx="6421023"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r>
              <a:rPr lang="pt-PT" sz="3000" dirty="0"/>
              <a:t>Mecanismos de garantia de confidencialidade:</a:t>
            </a:r>
          </a:p>
          <a:p>
            <a:pPr lvl="1" algn="just" eaLnBrk="1" hangingPunct="1"/>
            <a:r>
              <a:rPr lang="pt-PT" b="1" dirty="0">
                <a:solidFill>
                  <a:srgbClr val="FF0000"/>
                </a:solidFill>
              </a:rPr>
              <a:t>Através de audiências </a:t>
            </a:r>
            <a:r>
              <a:rPr lang="pt-PT" b="1" i="1" dirty="0" err="1">
                <a:solidFill>
                  <a:srgbClr val="FF0000"/>
                </a:solidFill>
              </a:rPr>
              <a:t>in</a:t>
            </a:r>
            <a:r>
              <a:rPr lang="pt-PT" b="1" i="1" dirty="0">
                <a:solidFill>
                  <a:srgbClr val="FF0000"/>
                </a:solidFill>
              </a:rPr>
              <a:t> </a:t>
            </a:r>
            <a:r>
              <a:rPr lang="pt-PT" b="1" i="1" dirty="0" err="1">
                <a:solidFill>
                  <a:srgbClr val="FF0000"/>
                </a:solidFill>
              </a:rPr>
              <a:t>camera</a:t>
            </a:r>
            <a:endParaRPr lang="pt-PT" b="1" i="1" dirty="0">
              <a:solidFill>
                <a:srgbClr val="FF0000"/>
              </a:solidFill>
            </a:endParaRPr>
          </a:p>
          <a:p>
            <a:pPr lvl="1" eaLnBrk="1" hangingPunct="1"/>
            <a:r>
              <a:rPr lang="pt-PT" b="1" dirty="0">
                <a:solidFill>
                  <a:srgbClr val="FF0000"/>
                </a:solidFill>
              </a:rPr>
              <a:t>Através de audiências </a:t>
            </a:r>
            <a:r>
              <a:rPr lang="pt-PT" b="1" i="1" dirty="0">
                <a:solidFill>
                  <a:srgbClr val="FF0000"/>
                </a:solidFill>
              </a:rPr>
              <a:t>ex-parte</a:t>
            </a:r>
            <a:r>
              <a:rPr lang="pt-PT" b="1" dirty="0">
                <a:solidFill>
                  <a:srgbClr val="FF0000"/>
                </a:solidFill>
              </a:rPr>
              <a:t> (sem aviso à parte acusada)</a:t>
            </a:r>
          </a:p>
          <a:p>
            <a:pPr lvl="1" eaLnBrk="1" hangingPunct="1"/>
            <a:r>
              <a:rPr lang="pt-PT" b="1" dirty="0">
                <a:solidFill>
                  <a:srgbClr val="FF0000"/>
                </a:solidFill>
              </a:rPr>
              <a:t>Através de ordens </a:t>
            </a:r>
            <a:r>
              <a:rPr lang="pt-PT" b="1" dirty="0" err="1">
                <a:solidFill>
                  <a:srgbClr val="FF0000"/>
                </a:solidFill>
              </a:rPr>
              <a:t>vedadas/ordens</a:t>
            </a:r>
            <a:r>
              <a:rPr lang="pt-PT" b="1" dirty="0">
                <a:solidFill>
                  <a:srgbClr val="FF0000"/>
                </a:solidFill>
              </a:rPr>
              <a:t> de </a:t>
            </a:r>
            <a:r>
              <a:rPr lang="pt-PT" b="1" dirty="0" err="1">
                <a:solidFill>
                  <a:srgbClr val="FF0000"/>
                </a:solidFill>
              </a:rPr>
              <a:t>confidencialidade/ordens</a:t>
            </a:r>
            <a:r>
              <a:rPr lang="pt-PT" b="1" dirty="0">
                <a:solidFill>
                  <a:srgbClr val="FF0000"/>
                </a:solidFill>
              </a:rPr>
              <a:t> </a:t>
            </a:r>
            <a:r>
              <a:rPr lang="pt-PT" b="1" dirty="0" err="1">
                <a:solidFill>
                  <a:srgbClr val="FF0000"/>
                </a:solidFill>
              </a:rPr>
              <a:t>de</a:t>
            </a:r>
            <a:r>
              <a:rPr lang="pt-PT" b="1" dirty="0">
                <a:solidFill>
                  <a:srgbClr val="FF0000"/>
                </a:solidFill>
              </a:rPr>
              <a:t> sigilo</a:t>
            </a:r>
          </a:p>
          <a:p>
            <a:pPr lvl="1" eaLnBrk="1" hangingPunct="1"/>
            <a:r>
              <a:rPr lang="pt-PT" b="1" dirty="0">
                <a:solidFill>
                  <a:srgbClr val="FF0000"/>
                </a:solidFill>
              </a:rPr>
              <a:t>Exigindo que os prestadores de serviços envolvidos mantenham a confidencialidade</a:t>
            </a:r>
          </a:p>
        </p:txBody>
      </p:sp>
      <p:sp>
        <p:nvSpPr>
          <p:cNvPr id="35844" name="Title 2">
            <a:extLst>
              <a:ext uri="{FF2B5EF4-FFF2-40B4-BE49-F238E27FC236}">
                <a16:creationId xmlns:a16="http://schemas.microsoft.com/office/drawing/2014/main" id="{EEF7A437-C1F3-426D-A230-234F318A187E}"/>
              </a:ext>
            </a:extLst>
          </p:cNvPr>
          <p:cNvSpPr>
            <a:spLocks noGrp="1"/>
          </p:cNvSpPr>
          <p:nvPr>
            <p:ph type="title"/>
          </p:nvPr>
        </p:nvSpPr>
        <p:spPr/>
        <p:txBody>
          <a:bodyPr/>
          <a:lstStyle/>
          <a:p>
            <a:r>
              <a:rPr lang="pt-PT" b="1"/>
              <a:t>Confidencialidade</a:t>
            </a:r>
          </a:p>
        </p:txBody>
      </p:sp>
      <p:pic>
        <p:nvPicPr>
          <p:cNvPr id="35845" name="Picture 8" descr="Resultado de imagem para clipart confidencial">
            <a:extLst>
              <a:ext uri="{FF2B5EF4-FFF2-40B4-BE49-F238E27FC236}">
                <a16:creationId xmlns:a16="http://schemas.microsoft.com/office/drawing/2014/main" id="{B02776BE-A62B-4FEF-AD53-232C05DB57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7063" y="4746625"/>
            <a:ext cx="2166937"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Slide Number Placeholder 2">
            <a:extLst>
              <a:ext uri="{FF2B5EF4-FFF2-40B4-BE49-F238E27FC236}">
                <a16:creationId xmlns:a16="http://schemas.microsoft.com/office/drawing/2014/main" id="{5D4DAF51-3986-43BD-B7DC-0F098C81DE2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167EAB7F-6C7D-4F98-85F0-14E5591A81DF}" type="slidenum">
              <a:rPr lang="en-US" altLang="en-US" sz="1200" smtClean="0">
                <a:solidFill>
                  <a:srgbClr val="898989"/>
                </a:solidFill>
              </a:rPr>
              <a:pPr>
                <a:spcBef>
                  <a:spcPct val="0"/>
                </a:spcBef>
                <a:buFontTx/>
                <a:buNone/>
              </a:pPr>
              <a:t>53</a:t>
            </a:fld>
            <a:endParaRPr lang="en-US" altLang="en-US" sz="1200">
              <a:solidFill>
                <a:srgbClr val="898989"/>
              </a:solidFill>
            </a:endParaRPr>
          </a:p>
        </p:txBody>
      </p:sp>
    </p:spTree>
    <p:extLst>
      <p:ext uri="{BB962C8B-B14F-4D97-AF65-F5344CB8AC3E}">
        <p14:creationId xmlns:p14="http://schemas.microsoft.com/office/powerpoint/2010/main" val="21112237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a:extLst>
              <a:ext uri="{FF2B5EF4-FFF2-40B4-BE49-F238E27FC236}">
                <a16:creationId xmlns:a16="http://schemas.microsoft.com/office/drawing/2014/main" id="{42086428-ECB8-4AE3-A9DE-1CD59544849B}"/>
              </a:ext>
            </a:extLst>
          </p:cNvPr>
          <p:cNvSpPr txBox="1">
            <a:spLocks/>
          </p:cNvSpPr>
          <p:nvPr/>
        </p:nvSpPr>
        <p:spPr bwMode="auto">
          <a:xfrm>
            <a:off x="350838" y="1460500"/>
            <a:ext cx="7965026"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just" eaLnBrk="1" hangingPunct="1"/>
            <a:r>
              <a:rPr lang="pt-PT" sz="2800" dirty="0"/>
              <a:t>A audiência e a ordem devem ser mantidas confidenciais, em particular do titular do título da conta bancária "</a:t>
            </a:r>
            <a:r>
              <a:rPr lang="pt-PT" sz="2800" dirty="0" err="1"/>
              <a:t>United</a:t>
            </a:r>
            <a:r>
              <a:rPr lang="pt-PT" sz="2800" dirty="0"/>
              <a:t> </a:t>
            </a:r>
            <a:r>
              <a:rPr lang="pt-PT" sz="2800" dirty="0" err="1"/>
              <a:t>Bank</a:t>
            </a:r>
            <a:r>
              <a:rPr lang="pt-PT" sz="2800" dirty="0"/>
              <a:t> </a:t>
            </a:r>
            <a:r>
              <a:rPr lang="pt-PT" sz="2800" dirty="0" err="1"/>
              <a:t>Printing</a:t>
            </a:r>
            <a:r>
              <a:rPr lang="pt-PT" sz="2800" dirty="0"/>
              <a:t> </a:t>
            </a:r>
            <a:r>
              <a:rPr lang="pt-PT" sz="2800" dirty="0" err="1"/>
              <a:t>Ostland</a:t>
            </a:r>
            <a:r>
              <a:rPr lang="pt-PT" sz="2800" dirty="0"/>
              <a:t>"</a:t>
            </a:r>
          </a:p>
          <a:p>
            <a:pPr algn="just" eaLnBrk="1" hangingPunct="1"/>
            <a:endParaRPr lang="en-US" altLang="sr-Latn-RS" sz="2800" dirty="0"/>
          </a:p>
          <a:p>
            <a:pPr algn="just" eaLnBrk="1" hangingPunct="1"/>
            <a:r>
              <a:rPr lang="pt-PT" sz="2800" dirty="0"/>
              <a:t>A notificação do titular da conta pode resultar na dissipação do processo criminoso</a:t>
            </a:r>
          </a:p>
          <a:p>
            <a:pPr algn="just" eaLnBrk="1" hangingPunct="1"/>
            <a:endParaRPr lang="en-US" altLang="sr-Latn-RS" sz="2800" dirty="0"/>
          </a:p>
          <a:p>
            <a:pPr algn="just" eaLnBrk="1" hangingPunct="1"/>
            <a:r>
              <a:rPr lang="pt-PT" sz="2800" dirty="0"/>
              <a:t>Nenhum aviso de ordem para qualquer pessoa, exceto o Sr. Diretor Técnico da Agência </a:t>
            </a:r>
            <a:r>
              <a:rPr lang="pt-PT" sz="2800" dirty="0" err="1"/>
              <a:t>Ostland</a:t>
            </a:r>
            <a:r>
              <a:rPr lang="pt-PT" sz="2800" dirty="0"/>
              <a:t> com condição de confidencialidade </a:t>
            </a:r>
          </a:p>
        </p:txBody>
      </p:sp>
      <p:sp>
        <p:nvSpPr>
          <p:cNvPr id="37891" name="Title 2">
            <a:extLst>
              <a:ext uri="{FF2B5EF4-FFF2-40B4-BE49-F238E27FC236}">
                <a16:creationId xmlns:a16="http://schemas.microsoft.com/office/drawing/2014/main" id="{43378725-8555-4778-8094-07B465698704}"/>
              </a:ext>
            </a:extLst>
          </p:cNvPr>
          <p:cNvSpPr>
            <a:spLocks noGrp="1"/>
          </p:cNvSpPr>
          <p:nvPr>
            <p:ph type="title"/>
          </p:nvPr>
        </p:nvSpPr>
        <p:spPr/>
        <p:txBody>
          <a:bodyPr/>
          <a:lstStyle/>
          <a:p>
            <a:r>
              <a:rPr lang="pt-PT" b="1"/>
              <a:t>Estudos de caso: Confidencialidade</a:t>
            </a:r>
          </a:p>
        </p:txBody>
      </p:sp>
      <p:sp>
        <p:nvSpPr>
          <p:cNvPr id="37892" name="Slide Number Placeholder 2">
            <a:extLst>
              <a:ext uri="{FF2B5EF4-FFF2-40B4-BE49-F238E27FC236}">
                <a16:creationId xmlns:a16="http://schemas.microsoft.com/office/drawing/2014/main" id="{EAFB59A2-47AC-4C67-9697-EE7B7CFDA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pt-PT" sz="1200">
                <a:solidFill>
                  <a:srgbClr val="898989"/>
                </a:solidFill>
              </a:rPr>
              <a:t>!</a:t>
            </a:r>
            <a:fld id="{2D211980-9FA5-431A-9663-036BE97F103A}" type="slidenum">
              <a:rPr lang="en-US" altLang="en-US" sz="1200" smtClean="0">
                <a:solidFill>
                  <a:srgbClr val="898989"/>
                </a:solidFill>
              </a:rPr>
              <a:pPr>
                <a:spcBef>
                  <a:spcPct val="0"/>
                </a:spcBef>
                <a:buFontTx/>
                <a:buNone/>
              </a:pPr>
              <a:t>54</a:t>
            </a:fld>
            <a:endParaRPr lang="en-US" altLang="en-US" sz="1200">
              <a:solidFill>
                <a:srgbClr val="898989"/>
              </a:solidFill>
            </a:endParaRPr>
          </a:p>
        </p:txBody>
      </p:sp>
    </p:spTree>
    <p:extLst>
      <p:ext uri="{BB962C8B-B14F-4D97-AF65-F5344CB8AC3E}">
        <p14:creationId xmlns:p14="http://schemas.microsoft.com/office/powerpoint/2010/main" val="2512340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62250"/>
            <a:ext cx="8229600" cy="1143000"/>
          </a:xfrm>
        </p:spPr>
        <p:txBody>
          <a:bodyPr/>
          <a:lstStyle/>
          <a:p>
            <a:r>
              <a:rPr lang="pt-PT" sz="4000" b="1" dirty="0"/>
              <a:t>Parte Quatro</a:t>
            </a:r>
            <a:br>
              <a:rPr lang="pt-PT" sz="4000" b="1" dirty="0"/>
            </a:br>
            <a:r>
              <a:rPr lang="pt-PT" sz="4000" b="1" dirty="0">
                <a:solidFill>
                  <a:srgbClr val="FF0000"/>
                </a:solidFill>
              </a:rPr>
              <a:t>Por que</a:t>
            </a:r>
            <a:r>
              <a:rPr lang="pt-PT" sz="4000" b="1" dirty="0">
                <a:solidFill>
                  <a:srgbClr val="000000"/>
                </a:solidFill>
              </a:rPr>
              <a:t> são os poderes processuais necessários?</a:t>
            </a:r>
          </a:p>
        </p:txBody>
      </p:sp>
      <p:pic>
        <p:nvPicPr>
          <p:cNvPr id="3789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3789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AD91A2F-CFDD-4F97-BA53-23A124E9F3FB}" type="slidenum">
              <a:rPr lang="en-US" altLang="fr-FR">
                <a:solidFill>
                  <a:srgbClr val="898989"/>
                </a:solidFill>
                <a:latin typeface="Calibri" panose="020F0502020204030204" pitchFamily="34" charset="0"/>
              </a:rPr>
              <a:pPr/>
              <a:t>55</a:t>
            </a:fld>
            <a:endParaRPr lang="en-US" altLang="fr-FR">
              <a:solidFill>
                <a:srgbClr val="898989"/>
              </a:solidFill>
              <a:latin typeface="Calibri" panose="020F050202020403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pt-PT" b="1"/>
              <a:t>Motivos</a:t>
            </a:r>
          </a:p>
        </p:txBody>
      </p:sp>
      <p:sp>
        <p:nvSpPr>
          <p:cNvPr id="38915" name="Content Placeholder 2"/>
          <p:cNvSpPr>
            <a:spLocks noGrp="1"/>
          </p:cNvSpPr>
          <p:nvPr>
            <p:ph idx="1"/>
          </p:nvPr>
        </p:nvSpPr>
        <p:spPr>
          <a:xfrm>
            <a:off x="457200" y="1406525"/>
            <a:ext cx="8229600" cy="4949825"/>
          </a:xfrm>
        </p:spPr>
        <p:txBody>
          <a:bodyPr/>
          <a:lstStyle/>
          <a:p>
            <a:pPr algn="just"/>
            <a:r>
              <a:rPr lang="pt-PT" sz="2800" dirty="0"/>
              <a:t>As medidas de investigação devem </a:t>
            </a:r>
            <a:r>
              <a:rPr lang="pt-PT" sz="2800" b="1" dirty="0">
                <a:solidFill>
                  <a:srgbClr val="FF0000"/>
                </a:solidFill>
              </a:rPr>
              <a:t>basear-se em motivos que </a:t>
            </a:r>
            <a:r>
              <a:rPr lang="pt-PT" sz="2800" dirty="0"/>
              <a:t>justifiquem a aplicação de tais medidas.</a:t>
            </a:r>
          </a:p>
          <a:p>
            <a:pPr algn="just"/>
            <a:endParaRPr lang="en-US" altLang="en-US" sz="2800" dirty="0"/>
          </a:p>
          <a:p>
            <a:pPr algn="just"/>
            <a:r>
              <a:rPr lang="pt-PT" sz="2800" dirty="0"/>
              <a:t>"a Convenção exige especificamente que tais condições e garantias incluam... </a:t>
            </a:r>
            <a:r>
              <a:rPr lang="pt-PT" sz="2800" b="1" dirty="0">
                <a:solidFill>
                  <a:srgbClr val="FF0000"/>
                </a:solidFill>
              </a:rPr>
              <a:t>motivos que justifiquem a aplicação de poder ou procedimento</a:t>
            </a:r>
            <a:r>
              <a:rPr lang="pt-PT" sz="2800" dirty="0"/>
              <a:t>" - Nota Explicativa</a:t>
            </a:r>
          </a:p>
          <a:p>
            <a:pPr algn="just"/>
            <a:endParaRPr lang="en-US" altLang="en-US" sz="2800" dirty="0"/>
          </a:p>
          <a:p>
            <a:pPr algn="just"/>
            <a:r>
              <a:rPr lang="pt-PT" sz="2800" dirty="0"/>
              <a:t>Motivos explicam o </a:t>
            </a:r>
            <a:r>
              <a:rPr lang="pt-PT" sz="2800" b="1" dirty="0">
                <a:solidFill>
                  <a:srgbClr val="FF0000"/>
                </a:solidFill>
              </a:rPr>
              <a:t>porquê</a:t>
            </a:r>
            <a:r>
              <a:rPr lang="pt-PT" sz="2800" dirty="0"/>
              <a:t> da medida de investigação ser </a:t>
            </a:r>
            <a:r>
              <a:rPr lang="pt-PT" sz="2800" b="1" dirty="0">
                <a:solidFill>
                  <a:srgbClr val="FF0000"/>
                </a:solidFill>
              </a:rPr>
              <a:t>necessária</a:t>
            </a:r>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707159E-5230-490C-9700-DF6D3C98D5D7}" type="slidenum">
              <a:rPr lang="en-US" altLang="en-US">
                <a:solidFill>
                  <a:srgbClr val="898989"/>
                </a:solidFill>
                <a:latin typeface="Calibri" panose="020F0502020204030204" pitchFamily="34" charset="0"/>
              </a:rPr>
              <a:pPr/>
              <a:t>56</a:t>
            </a:fld>
            <a:endParaRPr lang="en-US" altLang="en-US">
              <a:solidFill>
                <a:srgbClr val="898989"/>
              </a:solidFill>
              <a:latin typeface="Calibri" panose="020F050202020403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pt-PT" b="1"/>
              <a:t>Motivos</a:t>
            </a:r>
          </a:p>
        </p:txBody>
      </p:sp>
      <p:sp>
        <p:nvSpPr>
          <p:cNvPr id="39939" name="Content Placeholder 2"/>
          <p:cNvSpPr>
            <a:spLocks noGrp="1"/>
          </p:cNvSpPr>
          <p:nvPr>
            <p:ph idx="1"/>
          </p:nvPr>
        </p:nvSpPr>
        <p:spPr>
          <a:xfrm>
            <a:off x="457200" y="1406525"/>
            <a:ext cx="8229600" cy="4949825"/>
          </a:xfrm>
        </p:spPr>
        <p:txBody>
          <a:bodyPr/>
          <a:lstStyle/>
          <a:p>
            <a:pPr algn="just"/>
            <a:r>
              <a:rPr lang="pt-PT" dirty="0"/>
              <a:t>Motivos dependem de:</a:t>
            </a:r>
          </a:p>
          <a:p>
            <a:pPr lvl="1" algn="just"/>
            <a:r>
              <a:rPr lang="pt-PT" sz="3200" dirty="0"/>
              <a:t>Factos do caso</a:t>
            </a:r>
          </a:p>
          <a:p>
            <a:pPr lvl="1" algn="just"/>
            <a:r>
              <a:rPr lang="pt-PT" sz="3200" dirty="0"/>
              <a:t>Tipo de poder processual</a:t>
            </a:r>
          </a:p>
          <a:p>
            <a:pPr lvl="1" algn="just"/>
            <a:endParaRPr lang="en-US" altLang="en-US" sz="2600" dirty="0"/>
          </a:p>
          <a:p>
            <a:pPr algn="just"/>
            <a:r>
              <a:rPr lang="pt-PT" sz="3000" dirty="0"/>
              <a:t>Motivos para medidas relativamente menos intrusivas/onerosas (por exemplo, ordens de preservação/produção) podem ser menos do que as medidas mais intrusivas (por exemplo, </a:t>
            </a:r>
            <a:r>
              <a:rPr lang="pt-PT" sz="3000" dirty="0" err="1"/>
              <a:t>interceção</a:t>
            </a:r>
            <a:r>
              <a:rPr lang="pt-PT" sz="3000" dirty="0"/>
              <a:t> de dados de conteúdo/busca e apreensão)</a:t>
            </a:r>
          </a:p>
        </p:txBody>
      </p:sp>
      <p:sp>
        <p:nvSpPr>
          <p:cNvPr id="39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4C74370-A812-44FC-80C0-7B2CADFCE6FE}" type="slidenum">
              <a:rPr lang="en-US" altLang="en-US">
                <a:solidFill>
                  <a:srgbClr val="898989"/>
                </a:solidFill>
                <a:latin typeface="Calibri" panose="020F0502020204030204" pitchFamily="34" charset="0"/>
              </a:rPr>
              <a:pPr/>
              <a:t>57</a:t>
            </a:fld>
            <a:endParaRPr lang="en-US" altLang="en-US">
              <a:solidFill>
                <a:srgbClr val="898989"/>
              </a:solidFill>
              <a:latin typeface="Calibri" panose="020F050202020403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dirty="0">
                <a:latin typeface="+mj-lt"/>
                <a:cs typeface="Arial" panose="020B0604020202020204" pitchFamily="34" charset="0"/>
              </a:rPr>
              <a:t>Possíveis </a:t>
            </a:r>
            <a:r>
              <a:rPr lang="pt-PT" sz="3000" b="1" dirty="0">
                <a:solidFill>
                  <a:srgbClr val="FF0000"/>
                </a:solidFill>
                <a:latin typeface="+mj-lt"/>
                <a:cs typeface="Arial" panose="020B0604020202020204" pitchFamily="34" charset="0"/>
              </a:rPr>
              <a:t>motivos</a:t>
            </a:r>
            <a:r>
              <a:rPr lang="pt-PT" sz="3000" dirty="0">
                <a:latin typeface="+mj-lt"/>
                <a:cs typeface="Arial" panose="020B0604020202020204" pitchFamily="34" charset="0"/>
              </a:rPr>
              <a:t> para preservação de dados armazenados</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58</a:t>
            </a:fld>
            <a:endParaRPr lang="en-US" altLang="en-US">
              <a:solidFill>
                <a:srgbClr val="898989"/>
              </a:solidFill>
              <a:latin typeface="Calibri" panose="020F0502020204030204" pitchFamily="34" charset="0"/>
            </a:endParaRPr>
          </a:p>
        </p:txBody>
      </p:sp>
      <p:sp>
        <p:nvSpPr>
          <p:cNvPr id="6" name="TextBox 5"/>
          <p:cNvSpPr txBox="1"/>
          <p:nvPr/>
        </p:nvSpPr>
        <p:spPr>
          <a:xfrm>
            <a:off x="353113" y="1973336"/>
            <a:ext cx="7619455" cy="1431161"/>
          </a:xfrm>
          <a:prstGeom prst="rect">
            <a:avLst/>
          </a:prstGeom>
          <a:noFill/>
        </p:spPr>
        <p:txBody>
          <a:bodyPr wrap="square">
            <a:spAutoFit/>
          </a:bodyPr>
          <a:lstStyle/>
          <a:p>
            <a:pPr marL="914400" lvl="1" indent="-457200" algn="just">
              <a:buFont typeface="Wingdings" panose="05000000000000000000" pitchFamily="2" charset="2"/>
              <a:buChar char="Ø"/>
              <a:defRPr/>
            </a:pPr>
            <a:endParaRPr lang="pt-PT" sz="2900" dirty="0">
              <a:latin typeface="+mj-lt"/>
              <a:cs typeface="Arial" panose="020B0604020202020204" pitchFamily="34" charset="0"/>
            </a:endParaRP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Os dados são vulneráveis a perda ou modificação</a:t>
            </a:r>
          </a:p>
        </p:txBody>
      </p:sp>
      <p:pic>
        <p:nvPicPr>
          <p:cNvPr id="40967" name="Picture 6"/>
          <p:cNvPicPr>
            <a:picLocks noChangeAspect="1"/>
          </p:cNvPicPr>
          <p:nvPr/>
        </p:nvPicPr>
        <p:blipFill>
          <a:blip r:embed="rId3">
            <a:extLst>
              <a:ext uri="{28A0092B-C50C-407E-A947-70E740481C1C}">
                <a14:useLocalDpi xmlns:a14="http://schemas.microsoft.com/office/drawing/2010/main" val="0"/>
              </a:ext>
            </a:extLst>
          </a:blip>
          <a:srcRect l="24916" t="41586" r="50648" b="17259"/>
          <a:stretch>
            <a:fillRect/>
          </a:stretch>
        </p:blipFill>
        <p:spPr bwMode="auto">
          <a:xfrm>
            <a:off x="6524392" y="3637378"/>
            <a:ext cx="2162407" cy="204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85283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0963"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divulgação do tráfego</a:t>
            </a:r>
          </a:p>
        </p:txBody>
      </p:sp>
      <p:sp>
        <p:nvSpPr>
          <p:cNvPr id="40965"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9C973F7-672C-4A09-8E5A-EB55778846C0}" type="slidenum">
              <a:rPr lang="en-US" altLang="en-US">
                <a:solidFill>
                  <a:srgbClr val="898989"/>
                </a:solidFill>
                <a:latin typeface="Calibri" panose="020F0502020204030204" pitchFamily="34" charset="0"/>
              </a:rPr>
              <a:pPr/>
              <a:t>59</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429375" cy="4832092"/>
          </a:xfrm>
          <a:prstGeom prst="rect">
            <a:avLst/>
          </a:prstGeom>
          <a:noFill/>
        </p:spPr>
        <p:txBody>
          <a:bodyPr>
            <a:spAutoFit/>
          </a:bodyPr>
          <a:lstStyle/>
          <a:p>
            <a:pPr marL="914400" lvl="1" indent="-457200" algn="just">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deteção de crimes</a:t>
            </a:r>
          </a:p>
          <a:p>
            <a:pPr marL="914400" lvl="1" indent="-457200">
              <a:buFont typeface="Wingdings" panose="05000000000000000000" pitchFamily="2" charset="2"/>
              <a:buChar char="Ø"/>
              <a:defRPr/>
            </a:pPr>
            <a:r>
              <a:rPr lang="pt-PT" sz="2800" dirty="0">
                <a:latin typeface="+mj-lt"/>
                <a:cs typeface="Arial" panose="020B0604020202020204" pitchFamily="34" charset="0"/>
              </a:rPr>
              <a:t>Para questões de </a:t>
            </a:r>
            <a:r>
              <a:rPr lang="pt-PT" sz="2800" b="1" dirty="0">
                <a:solidFill>
                  <a:srgbClr val="FF0000"/>
                </a:solidFill>
                <a:latin typeface="+mj-lt"/>
                <a:cs typeface="Arial" panose="020B0604020202020204" pitchFamily="34" charset="0"/>
              </a:rPr>
              <a:t>segurança nacional</a:t>
            </a:r>
          </a:p>
          <a:p>
            <a:pPr marL="914400" lvl="1" indent="-457200">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prevenção da prática de crimes</a:t>
            </a:r>
          </a:p>
          <a:p>
            <a:pPr marL="914400" lvl="1" indent="-457200">
              <a:buFont typeface="Wingdings" panose="05000000000000000000" pitchFamily="2" charset="2"/>
              <a:buChar char="Ø"/>
              <a:defRPr/>
            </a:pPr>
            <a:r>
              <a:rPr lang="pt-PT" sz="2800" dirty="0">
                <a:latin typeface="+mj-lt"/>
                <a:cs typeface="Arial" panose="020B0604020202020204" pitchFamily="34" charset="0"/>
              </a:rPr>
              <a:t>Para </a:t>
            </a:r>
            <a:r>
              <a:rPr lang="pt-PT" sz="2800" b="1" dirty="0">
                <a:solidFill>
                  <a:srgbClr val="FF0000"/>
                </a:solidFill>
                <a:latin typeface="+mj-lt"/>
                <a:cs typeface="Arial" panose="020B0604020202020204" pitchFamily="34" charset="0"/>
              </a:rPr>
              <a:t>investigação de crimes </a:t>
            </a:r>
            <a:r>
              <a:rPr lang="pt-PT" sz="2800" dirty="0">
                <a:latin typeface="+mj-lt"/>
                <a:cs typeface="Arial" panose="020B0604020202020204" pitchFamily="34" charset="0"/>
              </a:rPr>
              <a:t>(particularmente </a:t>
            </a:r>
            <a:r>
              <a:rPr lang="pt-PT" sz="2800" b="1" dirty="0">
                <a:solidFill>
                  <a:srgbClr val="FF0000"/>
                </a:solidFill>
                <a:latin typeface="+mj-lt"/>
                <a:cs typeface="Arial" panose="020B0604020202020204" pitchFamily="34" charset="0"/>
              </a:rPr>
              <a:t>identificação de prestadores de serviços envolvidos)</a:t>
            </a:r>
          </a:p>
          <a:p>
            <a:pPr marL="914400" lvl="1" indent="-457200">
              <a:buFont typeface="Wingdings" panose="05000000000000000000" pitchFamily="2" charset="2"/>
              <a:buChar char="Ø"/>
              <a:defRPr/>
            </a:pPr>
            <a:r>
              <a:rPr lang="pt-PT" sz="2800" dirty="0">
                <a:latin typeface="+mj-lt"/>
                <a:cs typeface="Arial" panose="020B0604020202020204" pitchFamily="34" charset="0"/>
              </a:rPr>
              <a:t>Para a finalidade de uma </a:t>
            </a:r>
            <a:r>
              <a:rPr lang="pt-PT" sz="2800" b="1" dirty="0">
                <a:solidFill>
                  <a:srgbClr val="FF0000"/>
                </a:solidFill>
                <a:latin typeface="+mj-lt"/>
                <a:cs typeface="Arial" panose="020B0604020202020204" pitchFamily="34" charset="0"/>
              </a:rPr>
              <a:t>emergência</a:t>
            </a:r>
            <a:r>
              <a:rPr lang="pt-PT" sz="2800" dirty="0">
                <a:latin typeface="+mj-lt"/>
                <a:cs typeface="Arial" panose="020B0604020202020204" pitchFamily="34" charset="0"/>
              </a:rPr>
              <a:t>, de </a:t>
            </a:r>
            <a:r>
              <a:rPr lang="pt-PT" sz="2800" b="1" dirty="0">
                <a:solidFill>
                  <a:srgbClr val="FF0000"/>
                </a:solidFill>
                <a:latin typeface="+mj-lt"/>
                <a:cs typeface="Arial" panose="020B0604020202020204" pitchFamily="34" charset="0"/>
              </a:rPr>
              <a:t>perigo para a vida </a:t>
            </a:r>
            <a:r>
              <a:rPr lang="pt-PT" sz="2800" dirty="0">
                <a:latin typeface="+mj-lt"/>
                <a:cs typeface="Arial" panose="020B0604020202020204" pitchFamily="34" charset="0"/>
              </a:rPr>
              <a:t>ou </a:t>
            </a:r>
            <a:r>
              <a:rPr lang="pt-PT" sz="2800" b="1" dirty="0">
                <a:solidFill>
                  <a:srgbClr val="FF0000"/>
                </a:solidFill>
                <a:latin typeface="+mj-lt"/>
                <a:cs typeface="Arial" panose="020B0604020202020204" pitchFamily="34" charset="0"/>
              </a:rPr>
              <a:t>prevenção de danos</a:t>
            </a:r>
          </a:p>
          <a:p>
            <a:pPr marL="914400" lvl="1" indent="-457200" algn="just">
              <a:buFont typeface="Wingdings" panose="05000000000000000000" pitchFamily="2" charset="2"/>
              <a:buChar char="Ø"/>
              <a:defRPr/>
            </a:pPr>
            <a:endParaRPr lang="en-US" sz="2800" dirty="0">
              <a:latin typeface="+mj-lt"/>
              <a:cs typeface="Arial" panose="020B0604020202020204" pitchFamily="34" charset="0"/>
            </a:endParaRPr>
          </a:p>
        </p:txBody>
      </p:sp>
      <p:pic>
        <p:nvPicPr>
          <p:cNvPr id="40968" name="Picture 2" descr="Resultado da imagem para clipart de lup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6788" y="3038428"/>
            <a:ext cx="1716087"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pt-PT" b="1"/>
              <a:t>Exercício dos poderes processuais</a:t>
            </a:r>
          </a:p>
        </p:txBody>
      </p:sp>
      <p:sp>
        <p:nvSpPr>
          <p:cNvPr id="7171" name="Rectangle 3"/>
          <p:cNvSpPr txBox="1">
            <a:spLocks/>
          </p:cNvSpPr>
          <p:nvPr/>
        </p:nvSpPr>
        <p:spPr bwMode="auto">
          <a:xfrm>
            <a:off x="457200" y="1530350"/>
            <a:ext cx="82296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r>
              <a:rPr lang="pt-PT" sz="2800" dirty="0">
                <a:latin typeface="Calibri" panose="020F0502020204030204" pitchFamily="34" charset="0"/>
              </a:rPr>
              <a:t>A Nota Explicativa à Convenção de Budapeste: </a:t>
            </a:r>
            <a:r>
              <a:rPr lang="pt-PT" sz="2800" b="1" i="1" dirty="0">
                <a:solidFill>
                  <a:srgbClr val="FF0000"/>
                </a:solidFill>
                <a:latin typeface="Calibri" panose="020F0502020204030204" pitchFamily="34" charset="0"/>
              </a:rPr>
              <a:t>"autoridade competente</a:t>
            </a:r>
            <a:r>
              <a:rPr lang="pt-PT" sz="2800" i="1" dirty="0">
                <a:latin typeface="Calibri" panose="020F0502020204030204" pitchFamily="34" charset="0"/>
              </a:rPr>
              <a:t>" refere-se a uma </a:t>
            </a:r>
            <a:r>
              <a:rPr lang="pt-PT" sz="2800" b="1" i="1" dirty="0">
                <a:solidFill>
                  <a:srgbClr val="FF0000"/>
                </a:solidFill>
                <a:latin typeface="Calibri" panose="020F0502020204030204" pitchFamily="34" charset="0"/>
              </a:rPr>
              <a:t>autoridade judicial</a:t>
            </a:r>
            <a:r>
              <a:rPr lang="pt-PT" sz="2800" i="1" dirty="0">
                <a:latin typeface="Calibri" panose="020F0502020204030204" pitchFamily="34" charset="0"/>
              </a:rPr>
              <a:t>, </a:t>
            </a:r>
            <a:r>
              <a:rPr lang="pt-PT" sz="2800" b="1" i="1" dirty="0">
                <a:solidFill>
                  <a:srgbClr val="FF0000"/>
                </a:solidFill>
                <a:latin typeface="Calibri" panose="020F0502020204030204" pitchFamily="34" charset="0"/>
              </a:rPr>
              <a:t>administrativa </a:t>
            </a:r>
            <a:r>
              <a:rPr lang="pt-PT" sz="2800" i="1" dirty="0">
                <a:latin typeface="Calibri" panose="020F0502020204030204" pitchFamily="34" charset="0"/>
              </a:rPr>
              <a:t>ou outra </a:t>
            </a:r>
            <a:r>
              <a:rPr lang="pt-PT" sz="2800" b="1" i="1" dirty="0">
                <a:solidFill>
                  <a:srgbClr val="FF0000"/>
                </a:solidFill>
                <a:latin typeface="Calibri" panose="020F0502020204030204" pitchFamily="34" charset="0"/>
              </a:rPr>
              <a:t>autoridade legal </a:t>
            </a:r>
            <a:r>
              <a:rPr lang="pt-PT" sz="2800" i="1" dirty="0">
                <a:latin typeface="Calibri" panose="020F0502020204030204" pitchFamily="34" charset="0"/>
              </a:rPr>
              <a:t>que esteja autorizada pela </a:t>
            </a:r>
            <a:r>
              <a:rPr lang="pt-PT" sz="2800" b="1" i="1" dirty="0">
                <a:solidFill>
                  <a:srgbClr val="FF0000"/>
                </a:solidFill>
                <a:latin typeface="Calibri" panose="020F0502020204030204" pitchFamily="34" charset="0"/>
              </a:rPr>
              <a:t>legislação nacional </a:t>
            </a:r>
            <a:r>
              <a:rPr lang="pt-PT" sz="2800" i="1" dirty="0">
                <a:latin typeface="Calibri" panose="020F0502020204030204" pitchFamily="34" charset="0"/>
              </a:rPr>
              <a:t>para </a:t>
            </a:r>
            <a:r>
              <a:rPr lang="pt-PT" sz="2800" b="1" i="1" dirty="0">
                <a:solidFill>
                  <a:srgbClr val="FF0000"/>
                </a:solidFill>
                <a:latin typeface="Calibri" panose="020F0502020204030204" pitchFamily="34" charset="0"/>
              </a:rPr>
              <a:t>ordenar, autorizar ou implementar a execução das medidas processuais</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pt-PT" sz="2800" b="1" dirty="0">
                <a:solidFill>
                  <a:srgbClr val="FF0000"/>
                </a:solidFill>
                <a:latin typeface="Calibri" panose="020F0502020204030204" pitchFamily="34" charset="0"/>
              </a:rPr>
              <a:t>Os sistemas jurídicos</a:t>
            </a:r>
            <a:r>
              <a:rPr lang="pt-PT" sz="2800" dirty="0">
                <a:latin typeface="Calibri" panose="020F0502020204030204" pitchFamily="34" charset="0"/>
              </a:rPr>
              <a:t> têm </a:t>
            </a:r>
            <a:r>
              <a:rPr lang="pt-PT" sz="2800" b="1" dirty="0">
                <a:solidFill>
                  <a:srgbClr val="FF0000"/>
                </a:solidFill>
                <a:latin typeface="Calibri" panose="020F0502020204030204" pitchFamily="34" charset="0"/>
              </a:rPr>
              <a:t>diferentes abordagens</a:t>
            </a:r>
            <a:r>
              <a:rPr lang="pt-PT" sz="2800" dirty="0">
                <a:latin typeface="Calibri" panose="020F0502020204030204" pitchFamily="34" charset="0"/>
              </a:rPr>
              <a:t> para o processo de solicitação de poderes processuais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6</a:t>
            </a:fld>
            <a:endParaRPr lang="en-US" altLang="en-US">
              <a:solidFill>
                <a:srgbClr val="898989"/>
              </a:solidFill>
              <a:latin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1987"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busca e apreensão</a:t>
            </a:r>
            <a:r>
              <a:rPr lang="pt-PT" sz="3000">
                <a:latin typeface="+mj-lt"/>
                <a:cs typeface="Arial" panose="020B0604020202020204" pitchFamily="34" charset="0"/>
              </a:rPr>
              <a:t>:</a:t>
            </a:r>
          </a:p>
        </p:txBody>
      </p:sp>
      <p:sp>
        <p:nvSpPr>
          <p:cNvPr id="41989"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249B4-46FD-43BB-ABF7-2BDAE2EA7BA3}" type="slidenum">
              <a:rPr lang="en-US" altLang="en-US">
                <a:solidFill>
                  <a:srgbClr val="898989"/>
                </a:solidFill>
                <a:latin typeface="Calibri" panose="020F0502020204030204" pitchFamily="34" charset="0"/>
              </a:rPr>
              <a:pPr/>
              <a:t>60</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854825" cy="5047536"/>
          </a:xfrm>
          <a:prstGeom prst="rect">
            <a:avLst/>
          </a:prstGeom>
          <a:noFill/>
        </p:spPr>
        <p:txBody>
          <a:bodyPr wrap="square">
            <a:spAutoFit/>
          </a:bodyPr>
          <a:lstStyle/>
          <a:p>
            <a:pPr marL="914400" lvl="1" indent="-457200" algn="just">
              <a:buFont typeface="Wingdings" panose="05000000000000000000" pitchFamily="2" charset="2"/>
              <a:buChar char="Ø"/>
              <a:defRPr/>
            </a:pPr>
            <a:r>
              <a:rPr lang="pt-PT" sz="2300" dirty="0">
                <a:latin typeface="+mj-lt"/>
                <a:cs typeface="Arial" panose="020B0604020202020204" pitchFamily="34" charset="0"/>
              </a:rPr>
              <a:t>Sistema informático ou dados informáticos </a:t>
            </a:r>
            <a:r>
              <a:rPr lang="pt-PT" sz="2300" b="1" dirty="0">
                <a:solidFill>
                  <a:srgbClr val="FF0000"/>
                </a:solidFill>
                <a:latin typeface="+mj-lt"/>
                <a:cs typeface="Arial" panose="020B0604020202020204" pitchFamily="34" charset="0"/>
              </a:rPr>
              <a:t>adquiridos como resultado da prática da infração</a:t>
            </a:r>
          </a:p>
          <a:p>
            <a:pPr marL="914400" lvl="1" indent="-457200" algn="just">
              <a:buFont typeface="Wingdings" panose="05000000000000000000" pitchFamily="2" charset="2"/>
              <a:buChar char="Ø"/>
              <a:defRPr/>
            </a:pPr>
            <a:r>
              <a:rPr lang="pt-PT" sz="2300" b="1" dirty="0">
                <a:solidFill>
                  <a:srgbClr val="FF0000"/>
                </a:solidFill>
                <a:latin typeface="+mj-lt"/>
                <a:cs typeface="Arial" panose="020B0604020202020204" pitchFamily="34" charset="0"/>
              </a:rPr>
              <a:t>Investigação pode ser seriamente prejudicada</a:t>
            </a:r>
            <a:r>
              <a:rPr lang="pt-PT" sz="2300" dirty="0">
                <a:latin typeface="+mj-lt"/>
                <a:cs typeface="Arial" panose="020B0604020202020204" pitchFamily="34" charset="0"/>
              </a:rPr>
              <a:t> se a busca e apreensão não forem permitidas</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A busca e apreensão é </a:t>
            </a:r>
            <a:r>
              <a:rPr lang="pt-PT" sz="2300" b="1" dirty="0">
                <a:solidFill>
                  <a:srgbClr val="FF0000"/>
                </a:solidFill>
                <a:latin typeface="+mj-lt"/>
                <a:cs typeface="Arial" panose="020B0604020202020204" pitchFamily="34" charset="0"/>
              </a:rPr>
              <a:t>necessária para investigação </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O sistema informático ou os dados informáticos podem ser </a:t>
            </a:r>
            <a:r>
              <a:rPr lang="pt-PT" sz="2300" b="1" dirty="0">
                <a:solidFill>
                  <a:srgbClr val="FF0000"/>
                </a:solidFill>
                <a:latin typeface="+mj-lt"/>
                <a:cs typeface="Arial" panose="020B0604020202020204" pitchFamily="34" charset="0"/>
              </a:rPr>
              <a:t>utilizados para cometer uma infração</a:t>
            </a:r>
          </a:p>
          <a:p>
            <a:pPr marL="914400" lvl="1" indent="-457200" algn="just">
              <a:buFont typeface="Wingdings" panose="05000000000000000000" pitchFamily="2" charset="2"/>
              <a:buChar char="Ø"/>
              <a:defRPr/>
            </a:pPr>
            <a:r>
              <a:rPr lang="pt-PT" sz="2300" dirty="0">
                <a:latin typeface="+mj-lt"/>
                <a:cs typeface="Arial" panose="020B0604020202020204" pitchFamily="34" charset="0"/>
              </a:rPr>
              <a:t>De acordo com um </a:t>
            </a:r>
            <a:r>
              <a:rPr lang="pt-PT" sz="2300" b="1" dirty="0">
                <a:solidFill>
                  <a:srgbClr val="FF0000"/>
                </a:solidFill>
                <a:latin typeface="+mj-lt"/>
                <a:cs typeface="Arial" panose="020B0604020202020204" pitchFamily="34" charset="0"/>
              </a:rPr>
              <a:t>pedido para auxílio judiciário </a:t>
            </a:r>
            <a:r>
              <a:rPr lang="pt-PT" sz="2300" dirty="0">
                <a:latin typeface="+mj-lt"/>
                <a:cs typeface="Arial" panose="020B0604020202020204" pitchFamily="34" charset="0"/>
              </a:rPr>
              <a:t>relativamente ao acesso dos dados informáticos armazenados (</a:t>
            </a:r>
            <a:r>
              <a:rPr lang="pt-PT" sz="2300" b="1" dirty="0">
                <a:solidFill>
                  <a:srgbClr val="FF0000"/>
                </a:solidFill>
                <a:latin typeface="+mj-lt"/>
                <a:cs typeface="Arial" panose="020B0604020202020204" pitchFamily="34" charset="0"/>
              </a:rPr>
              <a:t>Artigo 31</a:t>
            </a:r>
            <a:r>
              <a:rPr lang="pt-PT" sz="2300" dirty="0">
                <a:latin typeface="+mj-lt"/>
                <a:cs typeface="Arial" panose="020B0604020202020204" pitchFamily="34" charset="0"/>
              </a:rPr>
              <a:t>)</a:t>
            </a:r>
          </a:p>
          <a:p>
            <a:pPr marL="914400" lvl="1" indent="-457200" algn="just">
              <a:buFont typeface="Wingdings" panose="05000000000000000000" pitchFamily="2" charset="2"/>
              <a:buChar char="Ø"/>
              <a:defRPr/>
            </a:pPr>
            <a:endParaRPr lang="en-US" sz="2300" dirty="0">
              <a:latin typeface="+mj-lt"/>
              <a:cs typeface="Arial" panose="020B0604020202020204" pitchFamily="34" charset="0"/>
            </a:endParaRPr>
          </a:p>
        </p:txBody>
      </p:sp>
      <p:pic>
        <p:nvPicPr>
          <p:cNvPr id="41991" name="Picture 2" descr="Resultado da imagem para clipart de computador roubad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7750" y="1968500"/>
            <a:ext cx="1576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4" descr="Resultado da imagem para clipart de destruição de prov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363" y="4537075"/>
            <a:ext cx="1374775"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3011"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interceção de dados de conteúdo</a:t>
            </a:r>
            <a:r>
              <a:rPr lang="pt-PT" sz="3000">
                <a:latin typeface="+mj-lt"/>
                <a:cs typeface="Arial" panose="020B0604020202020204" pitchFamily="34" charset="0"/>
              </a:rPr>
              <a:t>:</a:t>
            </a:r>
          </a:p>
        </p:txBody>
      </p:sp>
      <p:sp>
        <p:nvSpPr>
          <p:cNvPr id="4301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5FAE45-A19C-448B-AB12-03090B0C46D0}" type="slidenum">
              <a:rPr lang="en-US" altLang="en-US">
                <a:solidFill>
                  <a:srgbClr val="898989"/>
                </a:solidFill>
                <a:latin typeface="Calibri" panose="020F0502020204030204" pitchFamily="34" charset="0"/>
              </a:rPr>
              <a:pPr/>
              <a:t>61</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4555093"/>
          </a:xfrm>
          <a:prstGeom prst="rect">
            <a:avLst/>
          </a:prstGeom>
          <a:noFill/>
        </p:spPr>
        <p:txBody>
          <a:bodyPr>
            <a:spAutoFit/>
          </a:bodyPr>
          <a:lstStyle/>
          <a:p>
            <a:pPr marL="914400" lvl="1" indent="-457200" algn="just">
              <a:buFont typeface="Wingdings" panose="05000000000000000000" pitchFamily="2" charset="2"/>
              <a:buChar char="Ø"/>
              <a:defRPr/>
            </a:pPr>
            <a:r>
              <a:rPr lang="pt-PT" sz="2900" dirty="0">
                <a:latin typeface="+mj-lt"/>
                <a:cs typeface="Arial" panose="020B0604020202020204" pitchFamily="34" charset="0"/>
              </a:rPr>
              <a:t>Para </a:t>
            </a:r>
            <a:r>
              <a:rPr lang="pt-PT" sz="2900" b="1" dirty="0">
                <a:solidFill>
                  <a:srgbClr val="FF0000"/>
                </a:solidFill>
                <a:latin typeface="+mj-lt"/>
                <a:cs typeface="Arial" panose="020B0604020202020204" pitchFamily="34" charset="0"/>
              </a:rPr>
              <a:t>deteção de crimes graves</a:t>
            </a: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Para questões de </a:t>
            </a:r>
            <a:r>
              <a:rPr lang="pt-PT" sz="2900" b="1" dirty="0">
                <a:solidFill>
                  <a:srgbClr val="FF0000"/>
                </a:solidFill>
                <a:latin typeface="+mj-lt"/>
                <a:cs typeface="Arial" panose="020B0604020202020204" pitchFamily="34" charset="0"/>
              </a:rPr>
              <a:t>segurança nacional</a:t>
            </a: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Para </a:t>
            </a:r>
            <a:r>
              <a:rPr lang="pt-PT" sz="2900" b="1" dirty="0">
                <a:solidFill>
                  <a:srgbClr val="FF0000"/>
                </a:solidFill>
                <a:latin typeface="+mj-lt"/>
                <a:cs typeface="Arial" panose="020B0604020202020204" pitchFamily="34" charset="0"/>
              </a:rPr>
              <a:t>prevenção da prática de crimes graves</a:t>
            </a: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Para </a:t>
            </a:r>
            <a:r>
              <a:rPr lang="pt-PT" sz="2900" b="1" dirty="0">
                <a:solidFill>
                  <a:srgbClr val="FF0000"/>
                </a:solidFill>
                <a:latin typeface="+mj-lt"/>
                <a:cs typeface="Arial" panose="020B0604020202020204" pitchFamily="34" charset="0"/>
              </a:rPr>
              <a:t>investigação de crimes graves	</a:t>
            </a:r>
          </a:p>
          <a:p>
            <a:pPr marL="914400" lvl="1" indent="-457200" algn="just">
              <a:buFont typeface="Wingdings" panose="05000000000000000000" pitchFamily="2" charset="2"/>
              <a:buChar char="Ø"/>
              <a:defRPr/>
            </a:pPr>
            <a:r>
              <a:rPr lang="pt-PT" sz="2900" dirty="0">
                <a:latin typeface="+mj-lt"/>
                <a:cs typeface="Arial" panose="020B0604020202020204" pitchFamily="34" charset="0"/>
              </a:rPr>
              <a:t>De acordo com um </a:t>
            </a:r>
            <a:r>
              <a:rPr lang="pt-PT" sz="2900" b="1" dirty="0">
                <a:solidFill>
                  <a:srgbClr val="FF0000"/>
                </a:solidFill>
                <a:latin typeface="+mj-lt"/>
                <a:cs typeface="Arial" panose="020B0604020202020204" pitchFamily="34" charset="0"/>
              </a:rPr>
              <a:t>pedido de auxílio judiciário </a:t>
            </a:r>
            <a:r>
              <a:rPr lang="pt-PT" sz="2900" dirty="0">
                <a:latin typeface="+mj-lt"/>
                <a:cs typeface="Arial" panose="020B0604020202020204" pitchFamily="34" charset="0"/>
              </a:rPr>
              <a:t>relativamente à interceção de dados de conteúdo (</a:t>
            </a:r>
            <a:r>
              <a:rPr lang="pt-PT" sz="2900" b="1" dirty="0">
                <a:solidFill>
                  <a:srgbClr val="FF0000"/>
                </a:solidFill>
                <a:latin typeface="+mj-lt"/>
                <a:cs typeface="Arial" panose="020B0604020202020204" pitchFamily="34" charset="0"/>
              </a:rPr>
              <a:t>Artigo 34</a:t>
            </a:r>
            <a:r>
              <a:rPr lang="pt-PT" sz="2900" dirty="0">
                <a:latin typeface="+mj-lt"/>
                <a:cs typeface="Arial" panose="020B0604020202020204" pitchFamily="34" charset="0"/>
              </a:rPr>
              <a:t>)</a:t>
            </a:r>
          </a:p>
        </p:txBody>
      </p:sp>
      <p:pic>
        <p:nvPicPr>
          <p:cNvPr id="43015" name="Picture 2" descr="Utilize as hiperligações abaixo para guardar a imag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1225" y="2198688"/>
            <a:ext cx="1638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6" name="Picture 2" descr="Resultado da imagem para clipart de lup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9663" y="4778375"/>
            <a:ext cx="1439862"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4035"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1014413"/>
          </a:xfrm>
          <a:prstGeom prst="rect">
            <a:avLst/>
          </a:prstGeom>
          <a:noFill/>
        </p:spPr>
        <p:txBody>
          <a:bodyPr>
            <a:spAutoFit/>
          </a:bodyPr>
          <a:lstStyle/>
          <a:p>
            <a:pPr marL="457200" indent="-457200" algn="just">
              <a:buFont typeface="Arial" panose="020B0604020202020204" pitchFamily="34" charset="0"/>
              <a:buChar char="•"/>
              <a:defRPr/>
            </a:pPr>
            <a:r>
              <a:rPr lang="pt-PT" sz="3000">
                <a:latin typeface="+mj-lt"/>
                <a:cs typeface="Arial" panose="020B0604020202020204" pitchFamily="34" charset="0"/>
              </a:rPr>
              <a:t>Possíveis </a:t>
            </a:r>
            <a:r>
              <a:rPr lang="pt-PT" sz="3000" b="1">
                <a:solidFill>
                  <a:srgbClr val="FF0000"/>
                </a:solidFill>
                <a:latin typeface="+mj-lt"/>
                <a:cs typeface="Arial" panose="020B0604020202020204" pitchFamily="34" charset="0"/>
              </a:rPr>
              <a:t>motivos</a:t>
            </a:r>
            <a:r>
              <a:rPr lang="pt-PT" sz="3000">
                <a:latin typeface="+mj-lt"/>
                <a:cs typeface="Arial" panose="020B0604020202020204" pitchFamily="34" charset="0"/>
              </a:rPr>
              <a:t> para </a:t>
            </a:r>
            <a:r>
              <a:rPr lang="pt-PT" sz="3000" b="1">
                <a:solidFill>
                  <a:srgbClr val="FF0000"/>
                </a:solidFill>
                <a:latin typeface="+mj-lt"/>
                <a:cs typeface="Arial" panose="020B0604020202020204" pitchFamily="34" charset="0"/>
              </a:rPr>
              <a:t>interceção de dados de conteúdo</a:t>
            </a:r>
            <a:r>
              <a:rPr lang="pt-PT" sz="3000">
                <a:latin typeface="+mj-lt"/>
                <a:cs typeface="Arial" panose="020B0604020202020204" pitchFamily="34" charset="0"/>
              </a:rPr>
              <a:t>:</a:t>
            </a:r>
          </a:p>
        </p:txBody>
      </p:sp>
      <p:sp>
        <p:nvSpPr>
          <p:cNvPr id="44037"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9ABBEC3-26E3-4660-A8C4-C885191FAE9D}" type="slidenum">
              <a:rPr lang="en-US" altLang="en-US">
                <a:solidFill>
                  <a:srgbClr val="898989"/>
                </a:solidFill>
                <a:latin typeface="Calibri" panose="020F0502020204030204" pitchFamily="34" charset="0"/>
              </a:rPr>
              <a:pPr/>
              <a:t>62</a:t>
            </a:fld>
            <a:endParaRPr lang="en-US" altLang="en-US">
              <a:solidFill>
                <a:srgbClr val="898989"/>
              </a:solidFill>
              <a:latin typeface="Calibri" panose="020F0502020204030204" pitchFamily="34" charset="0"/>
            </a:endParaRPr>
          </a:p>
        </p:txBody>
      </p:sp>
      <p:sp>
        <p:nvSpPr>
          <p:cNvPr id="6" name="TextBox 5"/>
          <p:cNvSpPr txBox="1"/>
          <p:nvPr/>
        </p:nvSpPr>
        <p:spPr>
          <a:xfrm>
            <a:off x="350838" y="2198688"/>
            <a:ext cx="6602412" cy="3693319"/>
          </a:xfrm>
          <a:prstGeom prst="rect">
            <a:avLst/>
          </a:prstGeom>
          <a:noFill/>
        </p:spPr>
        <p:txBody>
          <a:bodyPr>
            <a:spAutoFit/>
          </a:bodyPr>
          <a:lstStyle/>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a:t>
            </a:r>
            <a:r>
              <a:rPr lang="pt-PT" sz="2600" dirty="0">
                <a:latin typeface="+mj-lt"/>
                <a:cs typeface="Arial" panose="020B0604020202020204" pitchFamily="34" charset="0"/>
              </a:rPr>
              <a:t> </a:t>
            </a:r>
            <a:r>
              <a:rPr lang="pt-PT" sz="2600" b="1" dirty="0">
                <a:solidFill>
                  <a:srgbClr val="FF0000"/>
                </a:solidFill>
                <a:latin typeface="+mj-lt"/>
                <a:cs typeface="Arial" panose="020B0604020202020204" pitchFamily="34" charset="0"/>
              </a:rPr>
              <a:t>não foram ou provavelmente não serão bem sucedidos</a:t>
            </a:r>
            <a:r>
              <a:rPr lang="pt-PT" sz="2600" dirty="0">
                <a:latin typeface="+mj-lt"/>
                <a:cs typeface="Arial" panose="020B0604020202020204" pitchFamily="34" charset="0"/>
              </a:rPr>
              <a:t> na obtenção de informações solicitadas para serem adquiridas</a:t>
            </a:r>
          </a:p>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 </a:t>
            </a:r>
            <a:r>
              <a:rPr lang="pt-PT" sz="2600" dirty="0">
                <a:latin typeface="+mj-lt"/>
                <a:cs typeface="Arial" panose="020B0604020202020204" pitchFamily="34" charset="0"/>
              </a:rPr>
              <a:t>são </a:t>
            </a:r>
            <a:r>
              <a:rPr lang="pt-PT" sz="2600" b="1" dirty="0">
                <a:solidFill>
                  <a:srgbClr val="FF0000"/>
                </a:solidFill>
                <a:latin typeface="+mj-lt"/>
                <a:cs typeface="Arial" panose="020B0604020202020204" pitchFamily="34" charset="0"/>
              </a:rPr>
              <a:t>muito</a:t>
            </a:r>
            <a:r>
              <a:rPr lang="pt-PT" sz="2600" dirty="0">
                <a:solidFill>
                  <a:srgbClr val="FF0000"/>
                </a:solidFill>
                <a:latin typeface="+mj-lt"/>
                <a:cs typeface="Arial" panose="020B0604020202020204" pitchFamily="34" charset="0"/>
              </a:rPr>
              <a:t> </a:t>
            </a:r>
            <a:r>
              <a:rPr lang="pt-PT" sz="2600" b="1" dirty="0">
                <a:solidFill>
                  <a:srgbClr val="FF0000"/>
                </a:solidFill>
                <a:latin typeface="+mj-lt"/>
                <a:cs typeface="Arial" panose="020B0604020202020204" pitchFamily="34" charset="0"/>
              </a:rPr>
              <a:t>perigosos</a:t>
            </a:r>
            <a:r>
              <a:rPr lang="pt-PT" sz="2600" dirty="0">
                <a:solidFill>
                  <a:srgbClr val="FF0000"/>
                </a:solidFill>
                <a:latin typeface="+mj-lt"/>
                <a:cs typeface="Arial" panose="020B0604020202020204" pitchFamily="34" charset="0"/>
              </a:rPr>
              <a:t> </a:t>
            </a:r>
            <a:r>
              <a:rPr lang="pt-PT" sz="2600" dirty="0">
                <a:latin typeface="+mj-lt"/>
                <a:cs typeface="Arial" panose="020B0604020202020204" pitchFamily="34" charset="0"/>
              </a:rPr>
              <a:t>para serem adotados nas circunstâncias </a:t>
            </a:r>
          </a:p>
          <a:p>
            <a:pPr marL="914400" lvl="1" indent="-457200" algn="just">
              <a:buFont typeface="Wingdings" panose="05000000000000000000" pitchFamily="2" charset="2"/>
              <a:buChar char="Ø"/>
              <a:defRPr/>
            </a:pPr>
            <a:r>
              <a:rPr lang="pt-PT" sz="2600" b="1" dirty="0">
                <a:solidFill>
                  <a:srgbClr val="FF0000"/>
                </a:solidFill>
                <a:latin typeface="+mj-lt"/>
                <a:cs typeface="Arial" panose="020B0604020202020204" pitchFamily="34" charset="0"/>
              </a:rPr>
              <a:t>Outros procedimentos,</a:t>
            </a:r>
            <a:r>
              <a:rPr lang="pt-PT" sz="2600" dirty="0">
                <a:solidFill>
                  <a:srgbClr val="FF0000"/>
                </a:solidFill>
                <a:latin typeface="+mj-lt"/>
                <a:cs typeface="Arial" panose="020B0604020202020204" pitchFamily="34" charset="0"/>
              </a:rPr>
              <a:t> </a:t>
            </a:r>
            <a:r>
              <a:rPr lang="pt-PT" sz="2600" dirty="0">
                <a:latin typeface="+mj-lt"/>
                <a:cs typeface="Arial" panose="020B0604020202020204" pitchFamily="34" charset="0"/>
              </a:rPr>
              <a:t>tendo em conta a </a:t>
            </a:r>
            <a:r>
              <a:rPr lang="pt-PT" sz="2600" b="1" dirty="0">
                <a:solidFill>
                  <a:srgbClr val="FF0000"/>
                </a:solidFill>
                <a:latin typeface="+mj-lt"/>
                <a:cs typeface="Arial" panose="020B0604020202020204" pitchFamily="34" charset="0"/>
              </a:rPr>
              <a:t>urgência</a:t>
            </a:r>
            <a:r>
              <a:rPr lang="pt-PT" sz="2600" dirty="0">
                <a:latin typeface="+mj-lt"/>
                <a:cs typeface="Arial" panose="020B0604020202020204" pitchFamily="34" charset="0"/>
              </a:rPr>
              <a:t> do caso, são </a:t>
            </a:r>
            <a:r>
              <a:rPr lang="pt-PT" sz="2600" b="1" dirty="0">
                <a:solidFill>
                  <a:srgbClr val="FF0000"/>
                </a:solidFill>
                <a:latin typeface="+mj-lt"/>
                <a:cs typeface="Arial" panose="020B0604020202020204" pitchFamily="34" charset="0"/>
              </a:rPr>
              <a:t>impraticáveis </a:t>
            </a:r>
          </a:p>
        </p:txBody>
      </p:sp>
      <p:pic>
        <p:nvPicPr>
          <p:cNvPr id="44039" name="Picture 4" descr="Resultado da imagem para clipart de peri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5988" y="2624138"/>
            <a:ext cx="1633537"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0" name="Picture 6" descr="Resultado da imagem para clipart urgente"/>
          <p:cNvPicPr>
            <a:picLocks noChangeAspect="1" noChangeArrowheads="1"/>
          </p:cNvPicPr>
          <p:nvPr/>
        </p:nvPicPr>
        <p:blipFill>
          <a:blip r:embed="rId4">
            <a:extLst>
              <a:ext uri="{28A0092B-C50C-407E-A947-70E740481C1C}">
                <a14:useLocalDpi xmlns:a14="http://schemas.microsoft.com/office/drawing/2010/main" val="0"/>
              </a:ext>
            </a:extLst>
          </a:blip>
          <a:srcRect b="30928"/>
          <a:stretch>
            <a:fillRect/>
          </a:stretch>
        </p:blipFill>
        <p:spPr bwMode="auto">
          <a:xfrm>
            <a:off x="7097713" y="4265613"/>
            <a:ext cx="2046287"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350838" y="201613"/>
            <a:ext cx="8229600" cy="1143000"/>
          </a:xfrm>
        </p:spPr>
        <p:txBody>
          <a:bodyPr/>
          <a:lstStyle/>
          <a:p>
            <a:pPr eaLnBrk="1" hangingPunct="1"/>
            <a:r>
              <a:rPr lang="pt-PT" b="1"/>
              <a:t>Motivos</a:t>
            </a:r>
          </a:p>
        </p:txBody>
      </p:sp>
      <p:sp>
        <p:nvSpPr>
          <p:cNvPr id="45059" name="Rectangle 3"/>
          <p:cNvSpPr txBox="1">
            <a:spLocks/>
          </p:cNvSpPr>
          <p:nvPr/>
        </p:nvSpPr>
        <p:spPr bwMode="auto">
          <a:xfrm>
            <a:off x="503238" y="1301750"/>
            <a:ext cx="8396287"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3100">
              <a:latin typeface="Calibri" panose="020F0502020204030204" pitchFamily="34" charset="0"/>
            </a:endParaRPr>
          </a:p>
        </p:txBody>
      </p:sp>
      <p:sp>
        <p:nvSpPr>
          <p:cNvPr id="2" name="TextBox 1"/>
          <p:cNvSpPr txBox="1"/>
          <p:nvPr/>
        </p:nvSpPr>
        <p:spPr>
          <a:xfrm>
            <a:off x="350838" y="1184275"/>
            <a:ext cx="8229600" cy="552450"/>
          </a:xfrm>
          <a:prstGeom prst="rect">
            <a:avLst/>
          </a:prstGeom>
          <a:noFill/>
        </p:spPr>
        <p:txBody>
          <a:bodyPr>
            <a:spAutoFit/>
          </a:bodyPr>
          <a:lstStyle/>
          <a:p>
            <a:pPr algn="just">
              <a:defRPr/>
            </a:pPr>
            <a:r>
              <a:rPr lang="pt-PT" sz="3000" dirty="0">
                <a:latin typeface="+mj-lt"/>
                <a:cs typeface="Arial" panose="020B0604020202020204" pitchFamily="34" charset="0"/>
              </a:rPr>
              <a:t>Outros motivos:</a:t>
            </a:r>
          </a:p>
        </p:txBody>
      </p:sp>
      <p:sp>
        <p:nvSpPr>
          <p:cNvPr id="4506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7C2041C-1467-4A9A-8790-BD490BC5039E}" type="slidenum">
              <a:rPr lang="en-US" altLang="en-US">
                <a:solidFill>
                  <a:srgbClr val="898989"/>
                </a:solidFill>
                <a:latin typeface="Calibri" panose="020F0502020204030204" pitchFamily="34" charset="0"/>
              </a:rPr>
              <a:pPr/>
              <a:t>63</a:t>
            </a:fld>
            <a:endParaRPr lang="en-US" altLang="en-US">
              <a:solidFill>
                <a:srgbClr val="898989"/>
              </a:solidFill>
              <a:latin typeface="Calibri" panose="020F0502020204030204" pitchFamily="34" charset="0"/>
            </a:endParaRPr>
          </a:p>
        </p:txBody>
      </p:sp>
      <p:sp>
        <p:nvSpPr>
          <p:cNvPr id="6" name="TextBox 5"/>
          <p:cNvSpPr txBox="1"/>
          <p:nvPr/>
        </p:nvSpPr>
        <p:spPr>
          <a:xfrm>
            <a:off x="350838" y="1736725"/>
            <a:ext cx="6602412" cy="3109913"/>
          </a:xfrm>
          <a:prstGeom prst="rect">
            <a:avLst/>
          </a:prstGeom>
          <a:noFill/>
        </p:spPr>
        <p:txBody>
          <a:bodyPr>
            <a:spAutoFit/>
          </a:bodyPr>
          <a:lstStyle/>
          <a:p>
            <a:pPr marL="914400" lvl="1" indent="-457200" algn="just">
              <a:buFont typeface="Wingdings" panose="05000000000000000000" pitchFamily="2" charset="2"/>
              <a:buChar char="Ø"/>
              <a:defRPr/>
            </a:pPr>
            <a:r>
              <a:rPr lang="pt-PT" sz="2800" dirty="0">
                <a:latin typeface="+mj-lt"/>
              </a:rPr>
              <a:t>O requerimento é um resultado da </a:t>
            </a:r>
            <a:r>
              <a:rPr lang="pt-PT" sz="2800" b="1" dirty="0">
                <a:solidFill>
                  <a:srgbClr val="FF0000"/>
                </a:solidFill>
                <a:latin typeface="+mj-lt"/>
              </a:rPr>
              <a:t>de um pedido de auxílio já satisfeito</a:t>
            </a:r>
            <a:r>
              <a:rPr lang="pt-PT" sz="2800" dirty="0">
                <a:latin typeface="+mj-lt"/>
              </a:rPr>
              <a:t> por um país estrangeiro</a:t>
            </a:r>
          </a:p>
          <a:p>
            <a:pPr marL="914400" lvl="1" indent="-457200" algn="just">
              <a:buFont typeface="Wingdings" panose="05000000000000000000" pitchFamily="2" charset="2"/>
              <a:buChar char="Ø"/>
              <a:defRPr/>
            </a:pPr>
            <a:endParaRPr lang="en-US" altLang="en-US" sz="2800" dirty="0">
              <a:latin typeface="+mj-lt"/>
            </a:endParaRPr>
          </a:p>
          <a:p>
            <a:pPr marL="914400" lvl="1" indent="-457200" algn="just">
              <a:buFont typeface="Wingdings" panose="05000000000000000000" pitchFamily="2" charset="2"/>
              <a:buChar char="Ø"/>
              <a:defRPr/>
            </a:pPr>
            <a:r>
              <a:rPr lang="pt-PT" sz="2800" dirty="0">
                <a:latin typeface="+mj-lt"/>
              </a:rPr>
              <a:t>O requerimento é o resultado da </a:t>
            </a:r>
            <a:r>
              <a:rPr lang="pt-PT" sz="2800" b="1" dirty="0">
                <a:solidFill>
                  <a:srgbClr val="FF0000"/>
                </a:solidFill>
                <a:latin typeface="+mj-lt"/>
              </a:rPr>
              <a:t>solicitação urgente de auxílio a ser satisfeito</a:t>
            </a:r>
            <a:r>
              <a:rPr lang="pt-PT" sz="2800" dirty="0">
                <a:solidFill>
                  <a:srgbClr val="FF0000"/>
                </a:solidFill>
                <a:latin typeface="+mj-lt"/>
              </a:rPr>
              <a:t> </a:t>
            </a:r>
            <a:r>
              <a:rPr lang="pt-PT" sz="2800" dirty="0">
                <a:latin typeface="+mj-lt"/>
              </a:rPr>
              <a:t>por um país estrangeiro</a:t>
            </a:r>
          </a:p>
        </p:txBody>
      </p:sp>
      <p:pic>
        <p:nvPicPr>
          <p:cNvPr id="45063" name="Picture 2" descr="Imagem relacio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447800"/>
            <a:ext cx="16256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4" name="Picture 6" descr="Resultado da imagem para clipart do glo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175" y="3681413"/>
            <a:ext cx="141605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300038"/>
            <a:ext cx="8229600" cy="1143000"/>
          </a:xfrm>
        </p:spPr>
        <p:txBody>
          <a:bodyPr/>
          <a:lstStyle/>
          <a:p>
            <a:r>
              <a:rPr lang="pt-PT" b="1"/>
              <a:t>Motivos</a:t>
            </a:r>
          </a:p>
        </p:txBody>
      </p:sp>
      <p:sp>
        <p:nvSpPr>
          <p:cNvPr id="46083" name="Content Placeholder 2"/>
          <p:cNvSpPr>
            <a:spLocks noGrp="1"/>
          </p:cNvSpPr>
          <p:nvPr>
            <p:ph idx="1"/>
          </p:nvPr>
        </p:nvSpPr>
        <p:spPr>
          <a:xfrm>
            <a:off x="457200" y="1614488"/>
            <a:ext cx="7913688" cy="4525962"/>
          </a:xfrm>
        </p:spPr>
        <p:txBody>
          <a:bodyPr/>
          <a:lstStyle/>
          <a:p>
            <a:pPr algn="just"/>
            <a:r>
              <a:rPr lang="pt-PT" sz="2800" b="1">
                <a:solidFill>
                  <a:srgbClr val="FF0000"/>
                </a:solidFill>
              </a:rPr>
              <a:t>Descreva</a:t>
            </a:r>
            <a:r>
              <a:rPr lang="pt-PT" sz="2800"/>
              <a:t> as </a:t>
            </a:r>
            <a:r>
              <a:rPr lang="pt-PT" sz="2800" b="1">
                <a:solidFill>
                  <a:srgbClr val="FF0000"/>
                </a:solidFill>
              </a:rPr>
              <a:t>informações</a:t>
            </a:r>
            <a:r>
              <a:rPr lang="pt-PT" sz="2800"/>
              <a:t>, </a:t>
            </a:r>
            <a:r>
              <a:rPr lang="pt-PT" sz="2800" b="1">
                <a:solidFill>
                  <a:srgbClr val="FF0000"/>
                </a:solidFill>
              </a:rPr>
              <a:t>dados</a:t>
            </a:r>
            <a:r>
              <a:rPr lang="pt-PT" sz="2800"/>
              <a:t> ou </a:t>
            </a:r>
            <a:r>
              <a:rPr lang="pt-PT" sz="2800" b="1">
                <a:solidFill>
                  <a:srgbClr val="FF0000"/>
                </a:solidFill>
              </a:rPr>
              <a:t>computadores</a:t>
            </a:r>
            <a:r>
              <a:rPr lang="pt-PT" sz="2800"/>
              <a:t> procurados particularmente para mostrar:</a:t>
            </a:r>
          </a:p>
          <a:p>
            <a:pPr lvl="1" algn="just"/>
            <a:r>
              <a:rPr lang="pt-PT" b="1">
                <a:solidFill>
                  <a:srgbClr val="FF0000"/>
                </a:solidFill>
              </a:rPr>
              <a:t>Relevância</a:t>
            </a:r>
            <a:r>
              <a:rPr lang="pt-PT"/>
              <a:t> para o poder processual a ser aplicado para</a:t>
            </a:r>
          </a:p>
          <a:p>
            <a:pPr lvl="1" algn="just"/>
            <a:r>
              <a:rPr lang="pt-PT" b="1">
                <a:solidFill>
                  <a:srgbClr val="FF0000"/>
                </a:solidFill>
              </a:rPr>
              <a:t>Valor substancial </a:t>
            </a:r>
            <a:r>
              <a:rPr lang="pt-PT"/>
              <a:t>para a investigação criminal especificada</a:t>
            </a:r>
          </a:p>
          <a:p>
            <a:pPr algn="just"/>
            <a:r>
              <a:rPr lang="pt-PT" sz="2800"/>
              <a:t>Explicar se os dados são </a:t>
            </a:r>
            <a:r>
              <a:rPr lang="pt-PT" sz="2800" b="1">
                <a:solidFill>
                  <a:srgbClr val="FF0000"/>
                </a:solidFill>
              </a:rPr>
              <a:t>privilegiados</a:t>
            </a:r>
            <a:r>
              <a:rPr lang="pt-PT" sz="2800"/>
              <a:t> ou </a:t>
            </a:r>
            <a:r>
              <a:rPr lang="pt-PT" sz="2800" b="1">
                <a:solidFill>
                  <a:srgbClr val="FF0000"/>
                </a:solidFill>
              </a:rPr>
              <a:t>confidenciais</a:t>
            </a:r>
            <a:r>
              <a:rPr lang="pt-PT" sz="2800"/>
              <a:t> e, caso sejam, </a:t>
            </a:r>
            <a:r>
              <a:rPr lang="pt-PT" sz="2800" b="1">
                <a:solidFill>
                  <a:srgbClr val="FF0000"/>
                </a:solidFill>
              </a:rPr>
              <a:t>justificação</a:t>
            </a:r>
            <a:r>
              <a:rPr lang="pt-PT" sz="2800"/>
              <a:t> para o exercício do poder processual em relação a tais dados</a:t>
            </a:r>
          </a:p>
        </p:txBody>
      </p:sp>
      <p:sp>
        <p:nvSpPr>
          <p:cNvPr id="4608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20166FF-8F35-4BB3-8CCB-BDCF09C8C162}" type="slidenum">
              <a:rPr lang="en-US" altLang="en-US">
                <a:solidFill>
                  <a:srgbClr val="898989"/>
                </a:solidFill>
                <a:latin typeface="Calibri" panose="020F0502020204030204" pitchFamily="34" charset="0"/>
              </a:rPr>
              <a:pPr/>
              <a:t>64</a:t>
            </a:fld>
            <a:endParaRPr lang="en-US" altLang="en-US">
              <a:solidFill>
                <a:srgbClr val="898989"/>
              </a:solidFill>
              <a:latin typeface="Calibri" panose="020F050202020403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pt-PT" b="1"/>
              <a:t>Explicação dos motivos</a:t>
            </a:r>
          </a:p>
        </p:txBody>
      </p:sp>
      <p:sp>
        <p:nvSpPr>
          <p:cNvPr id="80899" name="Content Placeholder 2"/>
          <p:cNvSpPr>
            <a:spLocks noGrp="1"/>
          </p:cNvSpPr>
          <p:nvPr>
            <p:ph idx="1"/>
          </p:nvPr>
        </p:nvSpPr>
        <p:spPr>
          <a:xfrm>
            <a:off x="457200" y="1272209"/>
            <a:ext cx="7913688" cy="5084141"/>
          </a:xfrm>
        </p:spPr>
        <p:txBody>
          <a:bodyPr/>
          <a:lstStyle/>
          <a:p>
            <a:pPr algn="just">
              <a:buFont typeface="Arial" charset="0"/>
              <a:buChar char="•"/>
              <a:defRPr/>
            </a:pPr>
            <a:r>
              <a:rPr lang="pt-PT" sz="2800" b="1" dirty="0">
                <a:solidFill>
                  <a:srgbClr val="FF0000"/>
                </a:solidFill>
              </a:rPr>
              <a:t>Simplesmente declarar motivos</a:t>
            </a:r>
            <a:r>
              <a:rPr lang="pt-PT" sz="2800" dirty="0"/>
              <a:t> num requerimento </a:t>
            </a:r>
            <a:r>
              <a:rPr lang="pt-PT" sz="2800" b="1" dirty="0">
                <a:solidFill>
                  <a:srgbClr val="FF0000"/>
                </a:solidFill>
              </a:rPr>
              <a:t>pode não ser suficiente</a:t>
            </a:r>
          </a:p>
          <a:p>
            <a:pPr algn="just">
              <a:buFont typeface="Arial" charset="0"/>
              <a:buChar char="•"/>
              <a:defRPr/>
            </a:pPr>
            <a:r>
              <a:rPr lang="pt-PT" sz="2800" dirty="0"/>
              <a:t>Os motivos devem ser </a:t>
            </a:r>
            <a:r>
              <a:rPr lang="pt-PT" sz="2800" b="1" dirty="0">
                <a:solidFill>
                  <a:srgbClr val="FF0000"/>
                </a:solidFill>
              </a:rPr>
              <a:t>apoiados por informações</a:t>
            </a:r>
            <a:r>
              <a:rPr lang="pt-PT" sz="2800" dirty="0"/>
              <a:t> disponíveis junto do requerente</a:t>
            </a:r>
          </a:p>
          <a:p>
            <a:pPr algn="just">
              <a:buFont typeface="Arial" charset="0"/>
              <a:buChar char="•"/>
              <a:defRPr/>
            </a:pPr>
            <a:r>
              <a:rPr lang="pt-PT" sz="2800" dirty="0"/>
              <a:t>O requerimento deve </a:t>
            </a:r>
            <a:r>
              <a:rPr lang="pt-PT" sz="2800" b="1" dirty="0">
                <a:solidFill>
                  <a:srgbClr val="FF0000"/>
                </a:solidFill>
              </a:rPr>
              <a:t>especificar</a:t>
            </a:r>
            <a:r>
              <a:rPr lang="pt-PT" sz="2800" dirty="0"/>
              <a:t>:</a:t>
            </a:r>
          </a:p>
          <a:p>
            <a:pPr lvl="1" algn="just">
              <a:buFont typeface="Wingdings" panose="05000000000000000000" pitchFamily="2" charset="2"/>
              <a:buChar char="Ø"/>
              <a:defRPr/>
            </a:pPr>
            <a:r>
              <a:rPr lang="pt-PT" sz="2400" b="1" dirty="0">
                <a:solidFill>
                  <a:srgbClr val="FF0000"/>
                </a:solidFill>
              </a:rPr>
              <a:t>Fonte</a:t>
            </a:r>
            <a:r>
              <a:rPr lang="pt-PT" sz="2400" dirty="0"/>
              <a:t> de informação </a:t>
            </a:r>
          </a:p>
          <a:p>
            <a:pPr lvl="1" algn="just">
              <a:buFont typeface="Wingdings" panose="05000000000000000000" pitchFamily="2" charset="2"/>
              <a:buChar char="Ø"/>
              <a:defRPr/>
            </a:pPr>
            <a:r>
              <a:rPr lang="pt-PT" sz="2400" b="1" dirty="0">
                <a:solidFill>
                  <a:srgbClr val="FF0000"/>
                </a:solidFill>
              </a:rPr>
              <a:t>Qualidade</a:t>
            </a:r>
            <a:r>
              <a:rPr lang="pt-PT" sz="2400" dirty="0"/>
              <a:t> da informação </a:t>
            </a:r>
          </a:p>
          <a:p>
            <a:pPr lvl="1" algn="just">
              <a:buFont typeface="Wingdings" panose="05000000000000000000" pitchFamily="2" charset="2"/>
              <a:buChar char="Ø"/>
              <a:defRPr/>
            </a:pPr>
            <a:r>
              <a:rPr lang="pt-PT" sz="2400" b="1" dirty="0">
                <a:solidFill>
                  <a:srgbClr val="FF0000"/>
                </a:solidFill>
              </a:rPr>
              <a:t>Fiabilidade</a:t>
            </a:r>
            <a:r>
              <a:rPr lang="pt-PT" sz="2400" dirty="0"/>
              <a:t> da informação;</a:t>
            </a:r>
          </a:p>
          <a:p>
            <a:pPr lvl="1" algn="just">
              <a:buFont typeface="Wingdings" panose="05000000000000000000" pitchFamily="2" charset="2"/>
              <a:buChar char="Ø"/>
              <a:defRPr/>
            </a:pPr>
            <a:r>
              <a:rPr lang="pt-PT" sz="2400" b="1" dirty="0">
                <a:solidFill>
                  <a:srgbClr val="FF0000"/>
                </a:solidFill>
              </a:rPr>
              <a:t>Verificação</a:t>
            </a:r>
            <a:r>
              <a:rPr lang="pt-PT" sz="2400" dirty="0"/>
              <a:t> de informações;</a:t>
            </a:r>
          </a:p>
          <a:p>
            <a:pPr lvl="1" algn="just">
              <a:buFont typeface="Wingdings" panose="05000000000000000000" pitchFamily="2" charset="2"/>
              <a:buChar char="Ø"/>
              <a:defRPr/>
            </a:pPr>
            <a:r>
              <a:rPr lang="pt-PT" sz="2400" b="1" dirty="0">
                <a:solidFill>
                  <a:srgbClr val="FF0000"/>
                </a:solidFill>
              </a:rPr>
              <a:t>Utilidade</a:t>
            </a:r>
            <a:r>
              <a:rPr lang="pt-PT" sz="2400" dirty="0"/>
              <a:t> dos dados solicitados a serem obtidos</a:t>
            </a:r>
          </a:p>
          <a:p>
            <a:pPr lvl="1" algn="just">
              <a:buFont typeface="Wingdings" panose="05000000000000000000" pitchFamily="2" charset="2"/>
              <a:buChar char="Ø"/>
              <a:defRPr/>
            </a:pPr>
            <a:r>
              <a:rPr lang="pt-PT" sz="2400" b="1" dirty="0">
                <a:solidFill>
                  <a:srgbClr val="FF0000"/>
                </a:solidFill>
              </a:rPr>
              <a:t>Relevância</a:t>
            </a:r>
            <a:r>
              <a:rPr lang="pt-PT" sz="2400" dirty="0"/>
              <a:t> da medida solicitada para investigação</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65</a:t>
            </a:fld>
            <a:endParaRPr lang="en-US" altLang="en-US">
              <a:solidFill>
                <a:srgbClr val="898989"/>
              </a:solidFill>
              <a:latin typeface="Calibri" panose="020F0502020204030204" pitchFamily="34"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300038"/>
            <a:ext cx="8229600" cy="1143000"/>
          </a:xfrm>
        </p:spPr>
        <p:txBody>
          <a:bodyPr/>
          <a:lstStyle/>
          <a:p>
            <a:r>
              <a:rPr lang="pt-PT" b="1"/>
              <a:t>Estudos de caso: Motivos para apreensão</a:t>
            </a:r>
          </a:p>
        </p:txBody>
      </p:sp>
      <p:sp>
        <p:nvSpPr>
          <p:cNvPr id="80899" name="Content Placeholder 2"/>
          <p:cNvSpPr>
            <a:spLocks noGrp="1"/>
          </p:cNvSpPr>
          <p:nvPr>
            <p:ph idx="1"/>
          </p:nvPr>
        </p:nvSpPr>
        <p:spPr>
          <a:xfrm>
            <a:off x="457200" y="1636713"/>
            <a:ext cx="7913688" cy="4525962"/>
          </a:xfrm>
        </p:spPr>
        <p:txBody>
          <a:bodyPr/>
          <a:lstStyle/>
          <a:p>
            <a:pPr marL="0" indent="0" algn="just">
              <a:buNone/>
              <a:defRPr/>
            </a:pPr>
            <a:r>
              <a:rPr lang="pt-PT" sz="2400" b="1" dirty="0"/>
              <a:t>Alguns motivos:</a:t>
            </a:r>
          </a:p>
          <a:p>
            <a:pPr algn="just">
              <a:buFont typeface="Arial" charset="0"/>
              <a:buChar char="•"/>
              <a:defRPr/>
            </a:pPr>
            <a:r>
              <a:rPr lang="pt-PT" sz="2400" dirty="0"/>
              <a:t>Solicitação legal mútua recebida da Atlantis</a:t>
            </a:r>
          </a:p>
          <a:p>
            <a:pPr algn="just">
              <a:buFont typeface="Arial" charset="0"/>
              <a:buChar char="•"/>
              <a:defRPr/>
            </a:pPr>
            <a:r>
              <a:rPr lang="pt-PT" sz="2400" dirty="0"/>
              <a:t>Infração grave cometida (</a:t>
            </a:r>
            <a:r>
              <a:rPr lang="pt-PT" sz="2400" dirty="0" err="1"/>
              <a:t>BEC</a:t>
            </a:r>
            <a:r>
              <a:rPr lang="pt-PT" sz="2400" dirty="0"/>
              <a:t>)</a:t>
            </a:r>
          </a:p>
          <a:p>
            <a:pPr algn="just">
              <a:buFont typeface="Arial" charset="0"/>
              <a:buChar char="•"/>
              <a:defRPr/>
            </a:pPr>
            <a:r>
              <a:rPr lang="pt-PT" sz="2400" dirty="0"/>
              <a:t>Probabilidade de autores de crimes repetirem a infração</a:t>
            </a:r>
          </a:p>
          <a:p>
            <a:pPr algn="just">
              <a:buFont typeface="Arial" charset="0"/>
              <a:buChar char="•"/>
              <a:defRPr/>
            </a:pPr>
            <a:r>
              <a:rPr lang="pt-PT" sz="2400" dirty="0"/>
              <a:t>A Agência </a:t>
            </a:r>
            <a:r>
              <a:rPr lang="pt-PT" sz="2400" dirty="0" err="1"/>
              <a:t>Ostland</a:t>
            </a:r>
            <a:r>
              <a:rPr lang="pt-PT" sz="2400" dirty="0"/>
              <a:t> tem informações de subscritor em forma de dados informáticos que permitem a identificação de titulares de conta bancária</a:t>
            </a:r>
          </a:p>
          <a:p>
            <a:pPr algn="just">
              <a:buFont typeface="Arial" charset="0"/>
              <a:buChar char="•"/>
              <a:defRPr/>
            </a:pPr>
            <a:r>
              <a:rPr lang="pt-PT" sz="2400" dirty="0"/>
              <a:t>Considerar os códigos de acesso inacessíveis evitará que os criminosos acedam aos produtos do crime</a:t>
            </a:r>
          </a:p>
          <a:p>
            <a:pPr algn="just">
              <a:buFont typeface="Arial" charset="0"/>
              <a:buChar char="•"/>
              <a:defRPr/>
            </a:pPr>
            <a:r>
              <a:rPr lang="pt-PT" sz="2400" dirty="0"/>
              <a:t>A Agência </a:t>
            </a:r>
            <a:r>
              <a:rPr lang="pt-PT" sz="2400" dirty="0" err="1"/>
              <a:t>Ostland</a:t>
            </a:r>
            <a:r>
              <a:rPr lang="pt-PT" sz="2400" dirty="0"/>
              <a:t> não tem capacidade para produzir dados - portanto, é necessária a apreensão </a:t>
            </a:r>
          </a:p>
        </p:txBody>
      </p:sp>
      <p:sp>
        <p:nvSpPr>
          <p:cNvPr id="471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C556150-6B7D-4987-AD9C-3791C27A05C2}" type="slidenum">
              <a:rPr lang="en-US" altLang="en-US">
                <a:solidFill>
                  <a:srgbClr val="898989"/>
                </a:solidFill>
                <a:latin typeface="Calibri" panose="020F0502020204030204" pitchFamily="34" charset="0"/>
              </a:rPr>
              <a:pPr/>
              <a:t>66</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05612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0899">
                                            <p:txEl>
                                              <p:pRg st="1" end="1"/>
                                            </p:txEl>
                                          </p:spTgt>
                                        </p:tgtEl>
                                        <p:attrNameLst>
                                          <p:attrName>style.visibility</p:attrName>
                                        </p:attrNameLst>
                                      </p:cBhvr>
                                      <p:to>
                                        <p:strVal val="visible"/>
                                      </p:to>
                                    </p:set>
                                    <p:animEffect transition="in" filter="fade">
                                      <p:cBhvr>
                                        <p:cTn id="7" dur="500"/>
                                        <p:tgtEl>
                                          <p:spTgt spid="808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899">
                                            <p:txEl>
                                              <p:pRg st="2" end="2"/>
                                            </p:txEl>
                                          </p:spTgt>
                                        </p:tgtEl>
                                        <p:attrNameLst>
                                          <p:attrName>style.visibility</p:attrName>
                                        </p:attrNameLst>
                                      </p:cBhvr>
                                      <p:to>
                                        <p:strVal val="visible"/>
                                      </p:to>
                                    </p:set>
                                    <p:animEffect transition="in" filter="fade">
                                      <p:cBhvr>
                                        <p:cTn id="12" dur="500"/>
                                        <p:tgtEl>
                                          <p:spTgt spid="808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0899">
                                            <p:txEl>
                                              <p:pRg st="3" end="3"/>
                                            </p:txEl>
                                          </p:spTgt>
                                        </p:tgtEl>
                                        <p:attrNameLst>
                                          <p:attrName>style.visibility</p:attrName>
                                        </p:attrNameLst>
                                      </p:cBhvr>
                                      <p:to>
                                        <p:strVal val="visible"/>
                                      </p:to>
                                    </p:set>
                                    <p:animEffect transition="in" filter="fade">
                                      <p:cBhvr>
                                        <p:cTn id="17" dur="500"/>
                                        <p:tgtEl>
                                          <p:spTgt spid="808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0899">
                                            <p:txEl>
                                              <p:pRg st="4" end="4"/>
                                            </p:txEl>
                                          </p:spTgt>
                                        </p:tgtEl>
                                        <p:attrNameLst>
                                          <p:attrName>style.visibility</p:attrName>
                                        </p:attrNameLst>
                                      </p:cBhvr>
                                      <p:to>
                                        <p:strVal val="visible"/>
                                      </p:to>
                                    </p:set>
                                    <p:animEffect transition="in" filter="fade">
                                      <p:cBhvr>
                                        <p:cTn id="22" dur="500"/>
                                        <p:tgtEl>
                                          <p:spTgt spid="808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0899">
                                            <p:txEl>
                                              <p:pRg st="5" end="5"/>
                                            </p:txEl>
                                          </p:spTgt>
                                        </p:tgtEl>
                                        <p:attrNameLst>
                                          <p:attrName>style.visibility</p:attrName>
                                        </p:attrNameLst>
                                      </p:cBhvr>
                                      <p:to>
                                        <p:strVal val="visible"/>
                                      </p:to>
                                    </p:set>
                                    <p:animEffect transition="in" filter="fade">
                                      <p:cBhvr>
                                        <p:cTn id="27" dur="500"/>
                                        <p:tgtEl>
                                          <p:spTgt spid="808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0899">
                                            <p:txEl>
                                              <p:pRg st="6" end="6"/>
                                            </p:txEl>
                                          </p:spTgt>
                                        </p:tgtEl>
                                        <p:attrNameLst>
                                          <p:attrName>style.visibility</p:attrName>
                                        </p:attrNameLst>
                                      </p:cBhvr>
                                      <p:to>
                                        <p:strVal val="visible"/>
                                      </p:to>
                                    </p:set>
                                    <p:animEffect transition="in" filter="fade">
                                      <p:cBhvr>
                                        <p:cTn id="32" dur="500"/>
                                        <p:tgtEl>
                                          <p:spTgt spid="808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57200" y="2762250"/>
            <a:ext cx="8229600" cy="1143000"/>
          </a:xfrm>
        </p:spPr>
        <p:txBody>
          <a:bodyPr/>
          <a:lstStyle/>
          <a:p>
            <a:r>
              <a:rPr lang="pt-PT" sz="4000" b="1"/>
              <a:t>Parte Cinco</a:t>
            </a:r>
            <a:br>
              <a:rPr lang="pt-PT" sz="4000" b="1"/>
            </a:br>
            <a:r>
              <a:rPr lang="pt-PT" sz="4000" b="1"/>
              <a:t>Formalidades de requerimento por escrito</a:t>
            </a:r>
          </a:p>
        </p:txBody>
      </p:sp>
      <p:pic>
        <p:nvPicPr>
          <p:cNvPr id="48131"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48132"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AF52B95-A6D7-4E2F-A53C-0645EFB48B2C}" type="slidenum">
              <a:rPr lang="en-US" altLang="fr-FR">
                <a:solidFill>
                  <a:srgbClr val="898989"/>
                </a:solidFill>
                <a:latin typeface="Calibri" panose="020F0502020204030204" pitchFamily="34" charset="0"/>
              </a:rPr>
              <a:pPr/>
              <a:t>67</a:t>
            </a:fld>
            <a:endParaRPr lang="en-US" altLang="fr-FR">
              <a:solidFill>
                <a:srgbClr val="898989"/>
              </a:solidFill>
              <a:latin typeface="Calibri" panose="020F0502020204030204" pitchFamily="34"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pt-PT" b="1"/>
              <a:t>Documentos</a:t>
            </a:r>
          </a:p>
        </p:txBody>
      </p:sp>
      <p:sp>
        <p:nvSpPr>
          <p:cNvPr id="49155" name="Content Placeholder 2"/>
          <p:cNvSpPr>
            <a:spLocks noGrp="1"/>
          </p:cNvSpPr>
          <p:nvPr>
            <p:ph idx="1"/>
          </p:nvPr>
        </p:nvSpPr>
        <p:spPr>
          <a:xfrm>
            <a:off x="457200" y="1590261"/>
            <a:ext cx="8229600" cy="4890052"/>
          </a:xfrm>
        </p:spPr>
        <p:txBody>
          <a:bodyPr/>
          <a:lstStyle/>
          <a:p>
            <a:pPr algn="just"/>
            <a:r>
              <a:rPr lang="pt-PT" sz="3000" dirty="0"/>
              <a:t>A lei interna pode exigir que os requerimento por escrito sejam acompanhados de documentos:</a:t>
            </a:r>
          </a:p>
          <a:p>
            <a:pPr algn="just"/>
            <a:endParaRPr lang="pt-PT" sz="3000" dirty="0"/>
          </a:p>
          <a:p>
            <a:pPr lvl="1" algn="just"/>
            <a:r>
              <a:rPr lang="pt-PT" sz="2400" b="1" dirty="0">
                <a:solidFill>
                  <a:srgbClr val="FF0000"/>
                </a:solidFill>
              </a:rPr>
              <a:t>Depoimento/declaração ajuramentada</a:t>
            </a:r>
            <a:r>
              <a:rPr lang="pt-PT" sz="2400" dirty="0">
                <a:solidFill>
                  <a:srgbClr val="FF0000"/>
                </a:solidFill>
              </a:rPr>
              <a:t> </a:t>
            </a:r>
            <a:r>
              <a:rPr lang="pt-PT" sz="2400" dirty="0"/>
              <a:t>do requerente</a:t>
            </a:r>
          </a:p>
          <a:p>
            <a:pPr lvl="1" algn="just"/>
            <a:r>
              <a:rPr lang="pt-PT" sz="2400" b="1" dirty="0">
                <a:solidFill>
                  <a:srgbClr val="FF0000"/>
                </a:solidFill>
              </a:rPr>
              <a:t>Rascunho da ordem /</a:t>
            </a:r>
          </a:p>
          <a:p>
            <a:pPr lvl="1" algn="just"/>
            <a:r>
              <a:rPr lang="pt-PT" sz="2400" dirty="0"/>
              <a:t>Quaisquer </a:t>
            </a:r>
            <a:r>
              <a:rPr lang="pt-PT" sz="2400" b="1" dirty="0">
                <a:solidFill>
                  <a:srgbClr val="FF0000"/>
                </a:solidFill>
              </a:rPr>
              <a:t>documentos comprovativos</a:t>
            </a:r>
            <a:r>
              <a:rPr lang="pt-PT" sz="2400" dirty="0"/>
              <a:t> relacionados com a investigação criminal específica relevante</a:t>
            </a:r>
          </a:p>
          <a:p>
            <a:pPr lvl="1" algn="just"/>
            <a:r>
              <a:rPr lang="pt-PT" sz="2400" b="1" dirty="0">
                <a:solidFill>
                  <a:srgbClr val="FF0000"/>
                </a:solidFill>
              </a:rPr>
              <a:t>Pedido de auxílio judiciário </a:t>
            </a:r>
            <a:r>
              <a:rPr lang="pt-PT" sz="2400" dirty="0"/>
              <a:t>em conformidade com a qual o requerimento por escrito pode ser elaborado</a:t>
            </a:r>
          </a:p>
        </p:txBody>
      </p:sp>
      <p:sp>
        <p:nvSpPr>
          <p:cNvPr id="491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A2B34FC-3784-4982-A47A-77C6D4D25238}" type="slidenum">
              <a:rPr lang="en-US" altLang="en-US">
                <a:solidFill>
                  <a:srgbClr val="898989"/>
                </a:solidFill>
                <a:latin typeface="Calibri" panose="020F0502020204030204" pitchFamily="34" charset="0"/>
              </a:rPr>
              <a:pPr/>
              <a:t>68</a:t>
            </a:fld>
            <a:endParaRPr lang="en-US" altLang="en-US">
              <a:solidFill>
                <a:srgbClr val="898989"/>
              </a:solidFill>
              <a:latin typeface="Calibri" panose="020F050202020403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pt-PT" b="1"/>
              <a:t>Documentos</a:t>
            </a:r>
          </a:p>
        </p:txBody>
      </p:sp>
      <p:sp>
        <p:nvSpPr>
          <p:cNvPr id="51203" name="Content Placeholder 2"/>
          <p:cNvSpPr>
            <a:spLocks noGrp="1"/>
          </p:cNvSpPr>
          <p:nvPr>
            <p:ph idx="1"/>
          </p:nvPr>
        </p:nvSpPr>
        <p:spPr>
          <a:xfrm>
            <a:off x="457200" y="1550160"/>
            <a:ext cx="6543675" cy="4938712"/>
          </a:xfrm>
        </p:spPr>
        <p:txBody>
          <a:bodyPr/>
          <a:lstStyle/>
          <a:p>
            <a:pPr algn="just"/>
            <a:r>
              <a:rPr lang="pt-PT" sz="2600" dirty="0"/>
              <a:t>É possível que determinados </a:t>
            </a:r>
            <a:r>
              <a:rPr lang="pt-PT" sz="2600" b="1" dirty="0">
                <a:solidFill>
                  <a:srgbClr val="FF0000"/>
                </a:solidFill>
              </a:rPr>
              <a:t>documentos</a:t>
            </a:r>
            <a:r>
              <a:rPr lang="pt-PT" sz="2600" dirty="0"/>
              <a:t> necessários possam </a:t>
            </a:r>
            <a:r>
              <a:rPr lang="pt-PT" sz="2600" b="1" dirty="0">
                <a:solidFill>
                  <a:srgbClr val="FF0000"/>
                </a:solidFill>
              </a:rPr>
              <a:t>não estar disponíveis</a:t>
            </a:r>
          </a:p>
          <a:p>
            <a:pPr algn="just"/>
            <a:endParaRPr lang="en-US" altLang="en-US" sz="2600" dirty="0"/>
          </a:p>
          <a:p>
            <a:pPr algn="just"/>
            <a:r>
              <a:rPr lang="pt-PT" sz="2600" dirty="0"/>
              <a:t>O requerimento pode indicar que </a:t>
            </a:r>
            <a:r>
              <a:rPr lang="pt-PT" sz="2600" b="1" dirty="0">
                <a:solidFill>
                  <a:srgbClr val="FF0000"/>
                </a:solidFill>
              </a:rPr>
              <a:t>informações limitadas estão disponíveis</a:t>
            </a:r>
            <a:r>
              <a:rPr lang="pt-PT" sz="2600" dirty="0"/>
              <a:t> na etapa inicial</a:t>
            </a:r>
          </a:p>
          <a:p>
            <a:pPr algn="just"/>
            <a:endParaRPr lang="en-US" altLang="en-US" sz="2600" dirty="0"/>
          </a:p>
          <a:p>
            <a:pPr algn="just"/>
            <a:r>
              <a:rPr lang="pt-PT" sz="2600" dirty="0"/>
              <a:t>O requerimento pode indicar que medidas preliminares podem ser </a:t>
            </a:r>
            <a:r>
              <a:rPr lang="pt-PT" sz="2600" b="1" dirty="0">
                <a:solidFill>
                  <a:srgbClr val="FF0000"/>
                </a:solidFill>
              </a:rPr>
              <a:t>temporariamente permitidas </a:t>
            </a:r>
            <a:r>
              <a:rPr lang="pt-PT" sz="2600" dirty="0"/>
              <a:t>para obter mais informações </a:t>
            </a:r>
          </a:p>
          <a:p>
            <a:pPr algn="just"/>
            <a:endParaRPr lang="en-US" altLang="en-US" sz="2600" dirty="0"/>
          </a:p>
        </p:txBody>
      </p:sp>
      <p:sp>
        <p:nvSpPr>
          <p:cNvPr id="512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39DD4DA-7004-46A3-A20D-5CBF5788E0A3}" type="slidenum">
              <a:rPr lang="en-US" altLang="en-US">
                <a:solidFill>
                  <a:srgbClr val="898989"/>
                </a:solidFill>
                <a:latin typeface="Calibri" panose="020F0502020204030204" pitchFamily="34" charset="0"/>
              </a:rPr>
              <a:pPr/>
              <a:t>69</a:t>
            </a:fld>
            <a:endParaRPr lang="en-US" altLang="en-US">
              <a:solidFill>
                <a:srgbClr val="898989"/>
              </a:solidFill>
              <a:latin typeface="Calibri" panose="020F0502020204030204" pitchFamily="34" charset="0"/>
            </a:endParaRPr>
          </a:p>
        </p:txBody>
      </p:sp>
      <p:pic>
        <p:nvPicPr>
          <p:cNvPr id="51205" name="Picture 2" descr="Resultado de imagem para clipart de documento não disponív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75" y="2360613"/>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50838" y="317500"/>
            <a:ext cx="8229600" cy="1143000"/>
          </a:xfrm>
        </p:spPr>
        <p:txBody>
          <a:bodyPr/>
          <a:lstStyle/>
          <a:p>
            <a:pPr eaLnBrk="1" hangingPunct="1"/>
            <a:r>
              <a:rPr lang="pt-PT" b="1"/>
              <a:t>Exercício dos poderes processuais</a:t>
            </a:r>
          </a:p>
        </p:txBody>
      </p:sp>
      <p:sp>
        <p:nvSpPr>
          <p:cNvPr id="7171" name="Rectangle 3"/>
          <p:cNvSpPr txBox="1">
            <a:spLocks/>
          </p:cNvSpPr>
          <p:nvPr/>
        </p:nvSpPr>
        <p:spPr bwMode="auto">
          <a:xfrm>
            <a:off x="457200" y="1530350"/>
            <a:ext cx="527486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spcBef>
                <a:spcPct val="20000"/>
              </a:spcBef>
              <a:buFont typeface="Arial" panose="020B0604020202020204" pitchFamily="34" charset="0"/>
              <a:buChar char="•"/>
            </a:pPr>
            <a:endParaRPr lang="en-GB" sz="2800" dirty="0">
              <a:solidFill>
                <a:srgbClr val="FF0000"/>
              </a:solidFill>
              <a:latin typeface="Calibri" panose="020F0502020204030204" pitchFamily="34" charset="0"/>
            </a:endParaRPr>
          </a:p>
          <a:p>
            <a:pPr algn="just" eaLnBrk="1" hangingPunct="1">
              <a:spcBef>
                <a:spcPct val="20000"/>
              </a:spcBef>
              <a:buFont typeface="Arial" panose="020B0604020202020204" pitchFamily="34" charset="0"/>
              <a:buChar char="•"/>
            </a:pPr>
            <a:r>
              <a:rPr lang="pt-PT" sz="2800" b="1" dirty="0">
                <a:solidFill>
                  <a:srgbClr val="FF0000"/>
                </a:solidFill>
                <a:latin typeface="Calibri" panose="020F0502020204030204" pitchFamily="34" charset="0"/>
              </a:rPr>
              <a:t>Pedidos/requerimentos por escrito audiências </a:t>
            </a:r>
            <a:r>
              <a:rPr lang="pt-PT" sz="2800" b="1" dirty="0">
                <a:latin typeface="Calibri" panose="020F0502020204030204" pitchFamily="34" charset="0"/>
              </a:rPr>
              <a:t>OU </a:t>
            </a:r>
            <a:r>
              <a:rPr lang="pt-PT" sz="2800" b="1" dirty="0">
                <a:solidFill>
                  <a:srgbClr val="FF0000"/>
                </a:solidFill>
                <a:latin typeface="Calibri" panose="020F0502020204030204" pitchFamily="34" charset="0"/>
              </a:rPr>
              <a:t>pedido verbal de autorização</a:t>
            </a:r>
          </a:p>
          <a:p>
            <a:pPr algn="just" eaLnBrk="1" hangingPunct="1">
              <a:spcBef>
                <a:spcPct val="20000"/>
              </a:spcBef>
              <a:buFont typeface="Arial" panose="020B0604020202020204" pitchFamily="34" charset="0"/>
              <a:buChar char="•"/>
            </a:pPr>
            <a:endParaRPr lang="en-GB" sz="2800" dirty="0">
              <a:latin typeface="Calibri" panose="020F0502020204030204" pitchFamily="34" charset="0"/>
            </a:endParaRPr>
          </a:p>
          <a:p>
            <a:pPr algn="just" eaLnBrk="1" hangingPunct="1">
              <a:spcBef>
                <a:spcPct val="20000"/>
              </a:spcBef>
              <a:buFont typeface="Arial" panose="020B0604020202020204" pitchFamily="34" charset="0"/>
              <a:buChar char="•"/>
            </a:pPr>
            <a:r>
              <a:rPr lang="pt-PT" sz="2800" dirty="0">
                <a:latin typeface="Calibri" panose="020F0502020204030204" pitchFamily="34" charset="0"/>
              </a:rPr>
              <a:t>Ambos os sistemas legais requerem </a:t>
            </a:r>
            <a:r>
              <a:rPr lang="pt-PT" sz="2800" b="1" dirty="0">
                <a:solidFill>
                  <a:srgbClr val="FF0000"/>
                </a:solidFill>
                <a:latin typeface="Calibri" panose="020F0502020204030204" pitchFamily="34" charset="0"/>
              </a:rPr>
              <a:t>critérios</a:t>
            </a:r>
            <a:r>
              <a:rPr lang="pt-PT" sz="2800" dirty="0">
                <a:solidFill>
                  <a:srgbClr val="FF0000"/>
                </a:solidFill>
                <a:latin typeface="Calibri" panose="020F0502020204030204" pitchFamily="34" charset="0"/>
              </a:rPr>
              <a:t> </a:t>
            </a:r>
            <a:r>
              <a:rPr lang="pt-PT" sz="2800" dirty="0">
                <a:latin typeface="Calibri" panose="020F0502020204030204" pitchFamily="34" charset="0"/>
              </a:rPr>
              <a:t>e </a:t>
            </a:r>
            <a:r>
              <a:rPr lang="pt-PT" sz="2800" b="1" dirty="0">
                <a:solidFill>
                  <a:srgbClr val="FF0000"/>
                </a:solidFill>
                <a:latin typeface="Calibri" panose="020F0502020204030204" pitchFamily="34" charset="0"/>
              </a:rPr>
              <a:t>fundamentos semelhantes</a:t>
            </a:r>
          </a:p>
        </p:txBody>
      </p:sp>
      <p:sp>
        <p:nvSpPr>
          <p:cNvPr id="71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FACC12F5-F49D-4DEB-A63B-ED2129395AC3}" type="slidenum">
              <a:rPr lang="en-US" altLang="en-US">
                <a:solidFill>
                  <a:srgbClr val="898989"/>
                </a:solidFill>
                <a:latin typeface="Calibri" panose="020F0502020204030204" pitchFamily="34" charset="0"/>
              </a:rPr>
              <a:pPr/>
              <a:t>7</a:t>
            </a:fld>
            <a:endParaRPr lang="en-US" altLang="en-US">
              <a:solidFill>
                <a:srgbClr val="898989"/>
              </a:solidFill>
              <a:latin typeface="Calibri" panose="020F0502020204030204" pitchFamily="34" charset="0"/>
            </a:endParaRPr>
          </a:p>
        </p:txBody>
      </p:sp>
      <p:pic>
        <p:nvPicPr>
          <p:cNvPr id="5" name="Picture 2" descr="Resultado da imagem para clipart de conversação por telefone">
            <a:extLst>
              <a:ext uri="{FF2B5EF4-FFF2-40B4-BE49-F238E27FC236}">
                <a16:creationId xmlns:a16="http://schemas.microsoft.com/office/drawing/2014/main" id="{A7B14A29-B6EC-43D6-AA41-7604EE5A8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220537"/>
            <a:ext cx="2133600" cy="213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Resultado da imagem para clipart de aplicação escrita">
            <a:extLst>
              <a:ext uri="{FF2B5EF4-FFF2-40B4-BE49-F238E27FC236}">
                <a16:creationId xmlns:a16="http://schemas.microsoft.com/office/drawing/2014/main" id="{884973D8-3C12-44B2-B964-4C6574ABB3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30350"/>
            <a:ext cx="2133600" cy="241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341350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pt-PT" b="1"/>
              <a:t>Identificação do Requerente </a:t>
            </a:r>
          </a:p>
        </p:txBody>
      </p:sp>
      <p:sp>
        <p:nvSpPr>
          <p:cNvPr id="52227" name="Content Placeholder 2"/>
          <p:cNvSpPr>
            <a:spLocks noGrp="1"/>
          </p:cNvSpPr>
          <p:nvPr>
            <p:ph idx="1"/>
          </p:nvPr>
        </p:nvSpPr>
        <p:spPr>
          <a:xfrm>
            <a:off x="503238" y="1389063"/>
            <a:ext cx="6049962" cy="4524375"/>
          </a:xfrm>
        </p:spPr>
        <p:txBody>
          <a:bodyPr/>
          <a:lstStyle/>
          <a:p>
            <a:pPr algn="just"/>
            <a:r>
              <a:rPr lang="pt-PT" sz="2800" dirty="0">
                <a:solidFill>
                  <a:srgbClr val="FF0000"/>
                </a:solidFill>
              </a:rPr>
              <a:t>Nome</a:t>
            </a:r>
          </a:p>
          <a:p>
            <a:pPr algn="just"/>
            <a:r>
              <a:rPr lang="pt-PT" sz="2800" dirty="0">
                <a:solidFill>
                  <a:srgbClr val="FF0000"/>
                </a:solidFill>
              </a:rPr>
              <a:t>Designação</a:t>
            </a:r>
          </a:p>
          <a:p>
            <a:pPr algn="just"/>
            <a:r>
              <a:rPr lang="pt-PT" sz="2800" dirty="0">
                <a:solidFill>
                  <a:srgbClr val="FF0000"/>
                </a:solidFill>
              </a:rPr>
              <a:t>Agência</a:t>
            </a:r>
          </a:p>
          <a:p>
            <a:pPr algn="just"/>
            <a:r>
              <a:rPr lang="pt-PT" sz="2800" dirty="0">
                <a:solidFill>
                  <a:srgbClr val="FF0000"/>
                </a:solidFill>
              </a:rPr>
              <a:t>Fonte de autorização/poder</a:t>
            </a:r>
          </a:p>
          <a:p>
            <a:pPr algn="just"/>
            <a:r>
              <a:rPr lang="pt-PT" sz="2800" dirty="0">
                <a:solidFill>
                  <a:srgbClr val="FF0000"/>
                </a:solidFill>
              </a:rPr>
              <a:t>Relação à investigação criminal </a:t>
            </a:r>
          </a:p>
          <a:p>
            <a:pPr lvl="1" algn="just"/>
            <a:r>
              <a:rPr lang="pt-PT" dirty="0">
                <a:solidFill>
                  <a:srgbClr val="FF0000"/>
                </a:solidFill>
              </a:rPr>
              <a:t>Investigador</a:t>
            </a:r>
          </a:p>
          <a:p>
            <a:pPr lvl="1" algn="just"/>
            <a:r>
              <a:rPr lang="pt-PT" dirty="0">
                <a:solidFill>
                  <a:srgbClr val="FF0000"/>
                </a:solidFill>
              </a:rPr>
              <a:t>Procurador</a:t>
            </a:r>
          </a:p>
          <a:p>
            <a:pPr lvl="1" algn="just"/>
            <a:r>
              <a:rPr lang="pt-PT" dirty="0">
                <a:solidFill>
                  <a:srgbClr val="FF0000"/>
                </a:solidFill>
              </a:rPr>
              <a:t>Outros </a:t>
            </a:r>
          </a:p>
          <a:p>
            <a:pPr algn="just"/>
            <a:r>
              <a:rPr lang="pt-PT" sz="2800" dirty="0">
                <a:solidFill>
                  <a:srgbClr val="FF0000"/>
                </a:solidFill>
              </a:rPr>
              <a:t>Detalhes do contacto</a:t>
            </a:r>
          </a:p>
          <a:p>
            <a:pPr lvl="2" algn="just"/>
            <a:endParaRPr lang="en-US" altLang="en-US" dirty="0"/>
          </a:p>
        </p:txBody>
      </p:sp>
      <p:sp>
        <p:nvSpPr>
          <p:cNvPr id="522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B91158E-71A9-4EA1-97FE-244B3DA893D3}" type="slidenum">
              <a:rPr lang="en-US" altLang="en-US">
                <a:solidFill>
                  <a:srgbClr val="898989"/>
                </a:solidFill>
                <a:latin typeface="Calibri" panose="020F0502020204030204" pitchFamily="34" charset="0"/>
              </a:rPr>
              <a:pPr/>
              <a:t>70</a:t>
            </a:fld>
            <a:endParaRPr lang="en-US" altLang="en-US">
              <a:solidFill>
                <a:srgbClr val="898989"/>
              </a:solidFill>
              <a:latin typeface="Calibri" panose="020F0502020204030204" pitchFamily="34" charset="0"/>
            </a:endParaRPr>
          </a:p>
        </p:txBody>
      </p:sp>
      <p:pic>
        <p:nvPicPr>
          <p:cNvPr id="52229" name="Picture 6" descr="Resultado de imagem de ponto de interrogação de investigad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3575" y="1579563"/>
            <a:ext cx="1673225"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73075" y="98425"/>
            <a:ext cx="8229600" cy="1143000"/>
          </a:xfrm>
        </p:spPr>
        <p:txBody>
          <a:bodyPr/>
          <a:lstStyle/>
          <a:p>
            <a:r>
              <a:rPr lang="pt-PT" b="1"/>
              <a:t>Breve resumo dos fatos</a:t>
            </a:r>
          </a:p>
        </p:txBody>
      </p:sp>
      <p:sp>
        <p:nvSpPr>
          <p:cNvPr id="53251" name="Content Placeholder 2"/>
          <p:cNvSpPr>
            <a:spLocks noGrp="1"/>
          </p:cNvSpPr>
          <p:nvPr>
            <p:ph idx="1"/>
          </p:nvPr>
        </p:nvSpPr>
        <p:spPr>
          <a:xfrm>
            <a:off x="457200" y="1241425"/>
            <a:ext cx="6275388" cy="5287962"/>
          </a:xfrm>
        </p:spPr>
        <p:txBody>
          <a:bodyPr/>
          <a:lstStyle/>
          <a:p>
            <a:pPr algn="just"/>
            <a:r>
              <a:rPr lang="pt-PT" dirty="0"/>
              <a:t>Breve resumo dos fatos da investigação criminal relacionada</a:t>
            </a:r>
          </a:p>
          <a:p>
            <a:pPr algn="just"/>
            <a:r>
              <a:rPr lang="pt-PT" dirty="0"/>
              <a:t>Isto pode incluir:</a:t>
            </a:r>
          </a:p>
          <a:p>
            <a:pPr lvl="1" algn="just"/>
            <a:r>
              <a:rPr lang="pt-PT" b="1" dirty="0">
                <a:solidFill>
                  <a:srgbClr val="FF0000"/>
                </a:solidFill>
              </a:rPr>
              <a:t>Descrição</a:t>
            </a:r>
            <a:r>
              <a:rPr lang="pt-PT" dirty="0"/>
              <a:t> da investigação criminal</a:t>
            </a:r>
          </a:p>
          <a:p>
            <a:pPr lvl="1" algn="just"/>
            <a:r>
              <a:rPr lang="pt-PT" dirty="0"/>
              <a:t>Lista de </a:t>
            </a:r>
            <a:r>
              <a:rPr lang="pt-PT" b="1" dirty="0" err="1">
                <a:solidFill>
                  <a:srgbClr val="FF0000"/>
                </a:solidFill>
              </a:rPr>
              <a:t>infrações</a:t>
            </a:r>
            <a:endParaRPr lang="pt-PT" b="1" dirty="0">
              <a:solidFill>
                <a:srgbClr val="FF0000"/>
              </a:solidFill>
            </a:endParaRPr>
          </a:p>
          <a:p>
            <a:pPr lvl="1" algn="just"/>
            <a:r>
              <a:rPr lang="pt-PT" b="1" dirty="0">
                <a:solidFill>
                  <a:srgbClr val="FF0000"/>
                </a:solidFill>
              </a:rPr>
              <a:t>Punições</a:t>
            </a:r>
            <a:r>
              <a:rPr lang="pt-PT" dirty="0"/>
              <a:t> correspondentes</a:t>
            </a:r>
          </a:p>
          <a:p>
            <a:pPr lvl="1" algn="just"/>
            <a:r>
              <a:rPr lang="pt-PT" dirty="0"/>
              <a:t>Detalhes de </a:t>
            </a:r>
            <a:r>
              <a:rPr lang="pt-PT" b="1" dirty="0">
                <a:solidFill>
                  <a:srgbClr val="FF0000"/>
                </a:solidFill>
              </a:rPr>
              <a:t>outras investigações relacionadas</a:t>
            </a:r>
            <a:r>
              <a:rPr lang="pt-PT" dirty="0"/>
              <a:t> (por exemplo, em caso de investigação contra sindicatos de crime organizado)</a:t>
            </a:r>
          </a:p>
          <a:p>
            <a:pPr lvl="1" algn="just"/>
            <a:endParaRPr lang="en-US" altLang="en-US" dirty="0"/>
          </a:p>
        </p:txBody>
      </p:sp>
      <p:sp>
        <p:nvSpPr>
          <p:cNvPr id="532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54A66E9A-30B8-4B32-B28E-109D3C7ED7EA}" type="slidenum">
              <a:rPr lang="en-US" altLang="en-US">
                <a:solidFill>
                  <a:srgbClr val="898989"/>
                </a:solidFill>
                <a:latin typeface="Calibri" panose="020F0502020204030204" pitchFamily="34" charset="0"/>
              </a:rPr>
              <a:pPr/>
              <a:t>71</a:t>
            </a:fld>
            <a:endParaRPr lang="en-US" altLang="en-US">
              <a:solidFill>
                <a:srgbClr val="898989"/>
              </a:solidFill>
              <a:latin typeface="Calibri" panose="020F0502020204030204" pitchFamily="34" charset="0"/>
            </a:endParaRPr>
          </a:p>
        </p:txBody>
      </p:sp>
      <p:pic>
        <p:nvPicPr>
          <p:cNvPr id="53253" name="Picture 6" descr="Resultado de imagem para factos de investigação de cas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2300" y="1308100"/>
            <a:ext cx="2006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4"/>
          <p:cNvPicPr>
            <a:picLocks noChangeAspect="1"/>
          </p:cNvPicPr>
          <p:nvPr/>
        </p:nvPicPr>
        <p:blipFill>
          <a:blip r:embed="rId4">
            <a:extLst>
              <a:ext uri="{28A0092B-C50C-407E-A947-70E740481C1C}">
                <a14:useLocalDpi xmlns:a14="http://schemas.microsoft.com/office/drawing/2010/main" val="0"/>
              </a:ext>
            </a:extLst>
          </a:blip>
          <a:srcRect l="16516" t="40074" r="54340" b="23161"/>
          <a:stretch>
            <a:fillRect/>
          </a:stretch>
        </p:blipFill>
        <p:spPr bwMode="auto">
          <a:xfrm>
            <a:off x="6972300" y="4033838"/>
            <a:ext cx="2017713"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73075" y="98425"/>
            <a:ext cx="8229600" cy="1143000"/>
          </a:xfrm>
        </p:spPr>
        <p:txBody>
          <a:bodyPr/>
          <a:lstStyle/>
          <a:p>
            <a:r>
              <a:rPr lang="pt-PT" b="1"/>
              <a:t>Fase das medidas de investigação</a:t>
            </a:r>
          </a:p>
        </p:txBody>
      </p:sp>
      <p:sp>
        <p:nvSpPr>
          <p:cNvPr id="54275" name="Content Placeholder 2"/>
          <p:cNvSpPr>
            <a:spLocks noGrp="1"/>
          </p:cNvSpPr>
          <p:nvPr>
            <p:ph idx="1"/>
          </p:nvPr>
        </p:nvSpPr>
        <p:spPr>
          <a:xfrm>
            <a:off x="457200" y="1241425"/>
            <a:ext cx="6275388" cy="4525963"/>
          </a:xfrm>
        </p:spPr>
        <p:txBody>
          <a:bodyPr/>
          <a:lstStyle/>
          <a:p>
            <a:pPr algn="just"/>
            <a:r>
              <a:rPr lang="pt-PT" sz="2800" dirty="0"/>
              <a:t>Os poderes processuais podem ser alvos de um requerimento:</a:t>
            </a:r>
          </a:p>
          <a:p>
            <a:pPr lvl="1" algn="just"/>
            <a:r>
              <a:rPr lang="pt-PT" b="1" dirty="0">
                <a:solidFill>
                  <a:srgbClr val="FF0000"/>
                </a:solidFill>
              </a:rPr>
              <a:t>Preventivo</a:t>
            </a:r>
            <a:r>
              <a:rPr lang="pt-PT" dirty="0"/>
              <a:t> (</a:t>
            </a:r>
            <a:r>
              <a:rPr lang="pt-PT" b="1" dirty="0">
                <a:solidFill>
                  <a:srgbClr val="FF0000"/>
                </a:solidFill>
              </a:rPr>
              <a:t>Primeira</a:t>
            </a:r>
            <a:r>
              <a:rPr lang="pt-PT" dirty="0"/>
              <a:t> </a:t>
            </a:r>
            <a:r>
              <a:rPr lang="pt-PT" b="1" dirty="0">
                <a:solidFill>
                  <a:srgbClr val="FF0000"/>
                </a:solidFill>
              </a:rPr>
              <a:t>instância</a:t>
            </a:r>
            <a:r>
              <a:rPr lang="pt-PT" dirty="0"/>
              <a:t>)</a:t>
            </a:r>
          </a:p>
          <a:p>
            <a:pPr lvl="1" algn="just"/>
            <a:r>
              <a:rPr lang="pt-PT" b="1" dirty="0">
                <a:solidFill>
                  <a:srgbClr val="FF0000"/>
                </a:solidFill>
              </a:rPr>
              <a:t>Preventivo</a:t>
            </a:r>
            <a:r>
              <a:rPr lang="pt-PT" dirty="0"/>
              <a:t> (</a:t>
            </a:r>
            <a:r>
              <a:rPr lang="pt-PT" b="1" dirty="0">
                <a:solidFill>
                  <a:srgbClr val="FF0000"/>
                </a:solidFill>
              </a:rPr>
              <a:t>Extensão</a:t>
            </a:r>
            <a:r>
              <a:rPr lang="pt-PT" dirty="0"/>
              <a:t>)</a:t>
            </a:r>
          </a:p>
          <a:p>
            <a:pPr lvl="1" algn="just"/>
            <a:r>
              <a:rPr lang="pt-PT" b="1" dirty="0">
                <a:solidFill>
                  <a:srgbClr val="FF0000"/>
                </a:solidFill>
              </a:rPr>
              <a:t>Durante o julgamento</a:t>
            </a:r>
            <a:r>
              <a:rPr lang="pt-PT" dirty="0"/>
              <a:t> (</a:t>
            </a:r>
            <a:r>
              <a:rPr lang="pt-PT" b="1" dirty="0">
                <a:solidFill>
                  <a:srgbClr val="FF0000"/>
                </a:solidFill>
              </a:rPr>
              <a:t>Primeira</a:t>
            </a:r>
            <a:r>
              <a:rPr lang="pt-PT" dirty="0"/>
              <a:t> </a:t>
            </a:r>
            <a:r>
              <a:rPr lang="pt-PT" b="1" dirty="0">
                <a:solidFill>
                  <a:srgbClr val="FF0000"/>
                </a:solidFill>
              </a:rPr>
              <a:t>instância</a:t>
            </a:r>
            <a:r>
              <a:rPr lang="pt-PT" dirty="0"/>
              <a:t>)</a:t>
            </a:r>
          </a:p>
          <a:p>
            <a:pPr lvl="1" algn="just"/>
            <a:r>
              <a:rPr lang="pt-PT" b="1" dirty="0">
                <a:solidFill>
                  <a:srgbClr val="FF0000"/>
                </a:solidFill>
              </a:rPr>
              <a:t>Durante o julgamento</a:t>
            </a:r>
            <a:r>
              <a:rPr lang="pt-PT" dirty="0"/>
              <a:t> (</a:t>
            </a:r>
            <a:r>
              <a:rPr lang="pt-PT" b="1" dirty="0">
                <a:solidFill>
                  <a:srgbClr val="FF0000"/>
                </a:solidFill>
              </a:rPr>
              <a:t>Extensão</a:t>
            </a:r>
            <a:r>
              <a:rPr lang="pt-PT" dirty="0"/>
              <a:t>)</a:t>
            </a:r>
            <a:endParaRPr lang="en-US" altLang="en-US" dirty="0"/>
          </a:p>
          <a:p>
            <a:pPr algn="just"/>
            <a:r>
              <a:rPr lang="pt-PT" sz="2800" dirty="0"/>
              <a:t>Mencionar detalhes de medidas de investigação </a:t>
            </a:r>
            <a:r>
              <a:rPr lang="pt-PT" sz="2800" b="1" dirty="0" err="1">
                <a:solidFill>
                  <a:srgbClr val="FF0000"/>
                </a:solidFill>
              </a:rPr>
              <a:t>anteriores/relacionadas</a:t>
            </a:r>
            <a:r>
              <a:rPr lang="pt-PT" sz="2800" dirty="0"/>
              <a:t> exercidas e os </a:t>
            </a:r>
            <a:r>
              <a:rPr lang="pt-PT" sz="2800" b="1" dirty="0">
                <a:solidFill>
                  <a:srgbClr val="FF0000"/>
                </a:solidFill>
              </a:rPr>
              <a:t>resultados</a:t>
            </a:r>
          </a:p>
        </p:txBody>
      </p:sp>
      <p:sp>
        <p:nvSpPr>
          <p:cNvPr id="542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47A650F-D0A2-47F8-B33D-748DB6F9F94D}" type="slidenum">
              <a:rPr lang="en-US" altLang="en-US">
                <a:solidFill>
                  <a:srgbClr val="898989"/>
                </a:solidFill>
                <a:latin typeface="Calibri" panose="020F0502020204030204" pitchFamily="34" charset="0"/>
              </a:rPr>
              <a:pPr/>
              <a:t>72</a:t>
            </a:fld>
            <a:endParaRPr lang="en-US" altLang="en-US">
              <a:solidFill>
                <a:srgbClr val="898989"/>
              </a:solidFill>
              <a:latin typeface="Calibri" panose="020F0502020204030204" pitchFamily="34" charset="0"/>
            </a:endParaRPr>
          </a:p>
        </p:txBody>
      </p:sp>
      <p:pic>
        <p:nvPicPr>
          <p:cNvPr id="54277" name="Picture 2" descr="Resultado de imagem para clipart antes do julgamen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2574" y="4162425"/>
            <a:ext cx="1873939" cy="1873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8" name="Picture 4" descr="Resultado de imagem para clipart de segundo requerimen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2574" y="1490663"/>
            <a:ext cx="2091425" cy="23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pt-PT" b="1"/>
              <a:t>Sujeito da Medida de Investigação</a:t>
            </a:r>
          </a:p>
        </p:txBody>
      </p:sp>
      <p:sp>
        <p:nvSpPr>
          <p:cNvPr id="55299" name="Content Placeholder 2"/>
          <p:cNvSpPr>
            <a:spLocks noGrp="1"/>
          </p:cNvSpPr>
          <p:nvPr>
            <p:ph idx="1"/>
          </p:nvPr>
        </p:nvSpPr>
        <p:spPr>
          <a:xfrm>
            <a:off x="109538" y="1270000"/>
            <a:ext cx="7159625" cy="5451475"/>
          </a:xfrm>
        </p:spPr>
        <p:txBody>
          <a:bodyPr/>
          <a:lstStyle/>
          <a:p>
            <a:pPr algn="just"/>
            <a:r>
              <a:rPr lang="pt-PT" dirty="0"/>
              <a:t>Sujeito das medidas de investigação:</a:t>
            </a:r>
          </a:p>
          <a:p>
            <a:pPr lvl="1"/>
            <a:r>
              <a:rPr lang="pt-PT" b="1" dirty="0">
                <a:solidFill>
                  <a:srgbClr val="FF0000"/>
                </a:solidFill>
              </a:rPr>
              <a:t>Fornecedor de serviços</a:t>
            </a:r>
            <a:r>
              <a:rPr lang="pt-PT" dirty="0"/>
              <a:t> em caso de ordens de produção, busca e apreensão, recolha em tempo real e </a:t>
            </a:r>
            <a:r>
              <a:rPr lang="pt-PT" dirty="0" err="1"/>
              <a:t>interceção</a:t>
            </a:r>
            <a:endParaRPr lang="pt-PT" dirty="0"/>
          </a:p>
          <a:p>
            <a:pPr lvl="1"/>
            <a:r>
              <a:rPr lang="pt-PT" b="1" dirty="0">
                <a:solidFill>
                  <a:srgbClr val="FF0000"/>
                </a:solidFill>
              </a:rPr>
              <a:t>Qualquer pessoa em posse ou controle de dados/sistemas informáticos,</a:t>
            </a:r>
            <a:r>
              <a:rPr lang="pt-PT" dirty="0"/>
              <a:t> incluindo prestadores de serviços (no caso de ordens de produção e busca e apreensão)</a:t>
            </a:r>
          </a:p>
          <a:p>
            <a:r>
              <a:rPr lang="pt-PT" dirty="0"/>
              <a:t>Possivelmente </a:t>
            </a:r>
            <a:r>
              <a:rPr lang="pt-PT" b="1" dirty="0">
                <a:solidFill>
                  <a:srgbClr val="FF0000"/>
                </a:solidFill>
              </a:rPr>
              <a:t>separar requerimentos </a:t>
            </a:r>
            <a:r>
              <a:rPr lang="pt-PT" dirty="0"/>
              <a:t>para </a:t>
            </a:r>
            <a:r>
              <a:rPr lang="pt-PT" b="1" dirty="0">
                <a:solidFill>
                  <a:srgbClr val="FF0000"/>
                </a:solidFill>
              </a:rPr>
              <a:t>diferentes assuntos</a:t>
            </a:r>
            <a:r>
              <a:rPr lang="pt-PT" dirty="0">
                <a:solidFill>
                  <a:srgbClr val="FF0000"/>
                </a:solidFill>
              </a:rPr>
              <a:t> </a:t>
            </a:r>
            <a:r>
              <a:rPr lang="pt-PT" dirty="0"/>
              <a:t> e </a:t>
            </a:r>
            <a:r>
              <a:rPr lang="pt-PT" b="1" dirty="0">
                <a:solidFill>
                  <a:srgbClr val="FF0000"/>
                </a:solidFill>
              </a:rPr>
              <a:t>dados/comunicações</a:t>
            </a:r>
          </a:p>
        </p:txBody>
      </p:sp>
      <p:sp>
        <p:nvSpPr>
          <p:cNvPr id="5530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964E586-D278-4C64-9541-65FC9DFCD5AF}" type="slidenum">
              <a:rPr lang="en-US" altLang="en-US">
                <a:solidFill>
                  <a:srgbClr val="898989"/>
                </a:solidFill>
                <a:latin typeface="Calibri" panose="020F0502020204030204" pitchFamily="34" charset="0"/>
              </a:rPr>
              <a:pPr/>
              <a:t>73</a:t>
            </a:fld>
            <a:endParaRPr lang="en-US" altLang="en-US">
              <a:solidFill>
                <a:srgbClr val="898989"/>
              </a:solidFill>
              <a:latin typeface="Calibri" panose="020F0502020204030204" pitchFamily="34" charset="0"/>
            </a:endParaRPr>
          </a:p>
        </p:txBody>
      </p:sp>
      <p:pic>
        <p:nvPicPr>
          <p:cNvPr id="55301" name="Picture 6" descr="Resultado da imagem para Internet do prestador de serviços"/>
          <p:cNvPicPr>
            <a:picLocks noChangeAspect="1" noChangeArrowheads="1"/>
          </p:cNvPicPr>
          <p:nvPr/>
        </p:nvPicPr>
        <p:blipFill>
          <a:blip r:embed="rId3">
            <a:extLst>
              <a:ext uri="{28A0092B-C50C-407E-A947-70E740481C1C}">
                <a14:useLocalDpi xmlns:a14="http://schemas.microsoft.com/office/drawing/2010/main" val="0"/>
              </a:ext>
            </a:extLst>
          </a:blip>
          <a:srcRect l="22108" t="1926" r="18941" b="-1926"/>
          <a:stretch>
            <a:fillRect/>
          </a:stretch>
        </p:blipFill>
        <p:spPr bwMode="auto">
          <a:xfrm>
            <a:off x="7424738" y="1858964"/>
            <a:ext cx="1630362" cy="13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14" descr="Resultado da imagem para a pessoa que possui o desenho no computad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4738" y="4622800"/>
            <a:ext cx="1630362"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pt-PT" b="1"/>
              <a:t>Quando e onde a autorização é solicitada</a:t>
            </a:r>
          </a:p>
        </p:txBody>
      </p:sp>
      <p:sp>
        <p:nvSpPr>
          <p:cNvPr id="56323" name="Content Placeholder 2"/>
          <p:cNvSpPr>
            <a:spLocks noGrp="1"/>
          </p:cNvSpPr>
          <p:nvPr>
            <p:ph idx="1"/>
          </p:nvPr>
        </p:nvSpPr>
        <p:spPr>
          <a:xfrm>
            <a:off x="457200" y="1625600"/>
            <a:ext cx="7831138" cy="5095875"/>
          </a:xfrm>
        </p:spPr>
        <p:txBody>
          <a:bodyPr/>
          <a:lstStyle/>
          <a:p>
            <a:pPr algn="just"/>
            <a:r>
              <a:rPr lang="pt-PT" sz="2400" dirty="0"/>
              <a:t>Declarar claramente a </a:t>
            </a:r>
            <a:r>
              <a:rPr lang="pt-PT" sz="2400" b="1" dirty="0">
                <a:solidFill>
                  <a:srgbClr val="FF0000"/>
                </a:solidFill>
              </a:rPr>
              <a:t>data</a:t>
            </a:r>
            <a:r>
              <a:rPr lang="pt-PT" sz="2400" dirty="0"/>
              <a:t>, </a:t>
            </a:r>
            <a:r>
              <a:rPr lang="pt-PT" sz="2400" b="1" dirty="0">
                <a:solidFill>
                  <a:srgbClr val="FF0000"/>
                </a:solidFill>
              </a:rPr>
              <a:t>hora</a:t>
            </a:r>
            <a:r>
              <a:rPr lang="pt-PT" sz="2400" dirty="0"/>
              <a:t> e </a:t>
            </a:r>
            <a:r>
              <a:rPr lang="pt-PT" sz="2400" b="1" dirty="0">
                <a:solidFill>
                  <a:srgbClr val="FF0000"/>
                </a:solidFill>
              </a:rPr>
              <a:t>local</a:t>
            </a:r>
            <a:r>
              <a:rPr lang="pt-PT" sz="2400" dirty="0"/>
              <a:t> em que a medida de investigação necessita de ser executada</a:t>
            </a:r>
          </a:p>
          <a:p>
            <a:pPr algn="just"/>
            <a:r>
              <a:rPr lang="pt-PT" sz="2400" dirty="0"/>
              <a:t>Em jurisdições onde as audiências são realizadas, isto é particularmente importante:</a:t>
            </a:r>
          </a:p>
          <a:p>
            <a:pPr lvl="1" algn="just">
              <a:buFont typeface="Arial" panose="020B0604020202020204" pitchFamily="34" charset="0"/>
              <a:buChar char="•"/>
            </a:pPr>
            <a:r>
              <a:rPr lang="pt-PT" sz="2400" dirty="0"/>
              <a:t>Para agendar </a:t>
            </a:r>
            <a:r>
              <a:rPr lang="pt-PT" sz="2400" b="1" dirty="0">
                <a:solidFill>
                  <a:srgbClr val="FF0000"/>
                </a:solidFill>
              </a:rPr>
              <a:t>audiências oportunas</a:t>
            </a:r>
          </a:p>
          <a:p>
            <a:pPr lvl="1" algn="just">
              <a:buFont typeface="Arial" panose="020B0604020202020204" pitchFamily="34" charset="0"/>
              <a:buChar char="•"/>
            </a:pPr>
            <a:r>
              <a:rPr lang="pt-PT" sz="2400" dirty="0"/>
              <a:t>Para garantir a </a:t>
            </a:r>
            <a:r>
              <a:rPr lang="pt-PT" sz="2400" b="1" dirty="0">
                <a:solidFill>
                  <a:srgbClr val="FF0000"/>
                </a:solidFill>
              </a:rPr>
              <a:t>emissão atempada do </a:t>
            </a:r>
            <a:r>
              <a:rPr lang="pt-PT" sz="2400" b="1" dirty="0" err="1">
                <a:solidFill>
                  <a:srgbClr val="FF0000"/>
                </a:solidFill>
              </a:rPr>
              <a:t>pedido/autorização</a:t>
            </a:r>
            <a:endParaRPr lang="pt-PT" sz="2400" b="1" dirty="0">
              <a:solidFill>
                <a:srgbClr val="FF0000"/>
              </a:solidFill>
            </a:endParaRPr>
          </a:p>
          <a:p>
            <a:pPr algn="just"/>
            <a:r>
              <a:rPr lang="pt-PT" sz="2400" dirty="0"/>
              <a:t>Em jurisdições onde as audiências são realizadas, as </a:t>
            </a:r>
            <a:r>
              <a:rPr lang="pt-PT" sz="2400" b="1" dirty="0">
                <a:solidFill>
                  <a:srgbClr val="FF0000"/>
                </a:solidFill>
              </a:rPr>
              <a:t>audiências urgentes</a:t>
            </a:r>
            <a:r>
              <a:rPr lang="pt-PT" sz="2400" dirty="0"/>
              <a:t> podem ser solicitadas com base no apoio e possivelmente com o </a:t>
            </a:r>
            <a:r>
              <a:rPr lang="pt-PT" sz="2400" b="1" dirty="0">
                <a:solidFill>
                  <a:srgbClr val="FF0000"/>
                </a:solidFill>
              </a:rPr>
              <a:t>pedido de despacho.</a:t>
            </a:r>
          </a:p>
        </p:txBody>
      </p:sp>
      <p:sp>
        <p:nvSpPr>
          <p:cNvPr id="563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60D529-12E8-48A2-BAFD-DE3A359626DD}" type="slidenum">
              <a:rPr lang="en-US" altLang="en-US">
                <a:solidFill>
                  <a:srgbClr val="898989"/>
                </a:solidFill>
                <a:latin typeface="Calibri" panose="020F0502020204030204" pitchFamily="34" charset="0"/>
              </a:rPr>
              <a:pPr/>
              <a:t>74</a:t>
            </a:fld>
            <a:endParaRPr lang="en-US" altLang="en-US">
              <a:solidFill>
                <a:srgbClr val="898989"/>
              </a:solidFill>
              <a:latin typeface="Calibri" panose="020F0502020204030204" pitchFamily="34"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pt-PT" b="1" dirty="0"/>
              <a:t>Outras Medidas Tomadas</a:t>
            </a:r>
          </a:p>
        </p:txBody>
      </p:sp>
      <p:sp>
        <p:nvSpPr>
          <p:cNvPr id="57347" name="Content Placeholder 2"/>
          <p:cNvSpPr>
            <a:spLocks noGrp="1"/>
          </p:cNvSpPr>
          <p:nvPr>
            <p:ph idx="1"/>
          </p:nvPr>
        </p:nvSpPr>
        <p:spPr>
          <a:xfrm>
            <a:off x="457200" y="1222375"/>
            <a:ext cx="8229600" cy="4525963"/>
          </a:xfrm>
        </p:spPr>
        <p:txBody>
          <a:bodyPr/>
          <a:lstStyle/>
          <a:p>
            <a:pPr algn="just"/>
            <a:r>
              <a:rPr lang="pt-PT" sz="3000" dirty="0"/>
              <a:t>Divulgue todas as medidas já tomadas por outros:</a:t>
            </a:r>
          </a:p>
          <a:p>
            <a:pPr lvl="1" algn="just"/>
            <a:r>
              <a:rPr lang="pt-PT" sz="3000" b="1" dirty="0">
                <a:solidFill>
                  <a:srgbClr val="FF0000"/>
                </a:solidFill>
              </a:rPr>
              <a:t>Medidas processuais </a:t>
            </a:r>
            <a:r>
              <a:rPr lang="pt-PT" sz="3000" dirty="0"/>
              <a:t>relativamente à </a:t>
            </a:r>
            <a:r>
              <a:rPr lang="pt-PT" sz="3000" b="1" dirty="0">
                <a:solidFill>
                  <a:srgbClr val="FF0000"/>
                </a:solidFill>
              </a:rPr>
              <a:t>mesma investigação criminal</a:t>
            </a:r>
            <a:endParaRPr lang="en-US" altLang="en-US" sz="3000" dirty="0"/>
          </a:p>
          <a:p>
            <a:pPr lvl="1" algn="just"/>
            <a:r>
              <a:rPr lang="pt-PT" sz="3000" b="1" dirty="0">
                <a:solidFill>
                  <a:srgbClr val="FF0000"/>
                </a:solidFill>
              </a:rPr>
              <a:t>Medidas processuais </a:t>
            </a:r>
            <a:r>
              <a:rPr lang="pt-PT" sz="3000" dirty="0"/>
              <a:t>relativamente às </a:t>
            </a:r>
            <a:r>
              <a:rPr lang="pt-PT" sz="3000" b="1" dirty="0">
                <a:solidFill>
                  <a:srgbClr val="FF0000"/>
                </a:solidFill>
              </a:rPr>
              <a:t>investigações criminais relacionadas</a:t>
            </a:r>
            <a:endParaRPr lang="en-US" altLang="en-US" sz="3000" dirty="0"/>
          </a:p>
          <a:p>
            <a:pPr lvl="1" algn="just"/>
            <a:r>
              <a:rPr lang="pt-PT" sz="3000" b="1" dirty="0">
                <a:solidFill>
                  <a:srgbClr val="FF0000"/>
                </a:solidFill>
              </a:rPr>
              <a:t>Resultado</a:t>
            </a:r>
            <a:r>
              <a:rPr lang="pt-PT" sz="3000" dirty="0"/>
              <a:t> de tais medidas processuais e dados/sistemas informáticos obtidos como resultado</a:t>
            </a:r>
          </a:p>
        </p:txBody>
      </p:sp>
      <p:sp>
        <p:nvSpPr>
          <p:cNvPr id="573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B3C0AFF-3061-48FB-87DA-A8F956D344EC}" type="slidenum">
              <a:rPr lang="en-US" altLang="en-US">
                <a:solidFill>
                  <a:srgbClr val="898989"/>
                </a:solidFill>
                <a:latin typeface="Calibri" panose="020F0502020204030204" pitchFamily="34" charset="0"/>
              </a:rPr>
              <a:pPr/>
              <a:t>75</a:t>
            </a:fld>
            <a:endParaRPr lang="en-US" altLang="en-US">
              <a:solidFill>
                <a:srgbClr val="898989"/>
              </a:solidFill>
              <a:latin typeface="Calibri" panose="020F0502020204030204" pitchFamily="34"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103188"/>
            <a:ext cx="8229600" cy="1143001"/>
          </a:xfrm>
        </p:spPr>
        <p:txBody>
          <a:bodyPr/>
          <a:lstStyle/>
          <a:p>
            <a:r>
              <a:rPr lang="pt-PT" b="1"/>
              <a:t>Outro conteúdo</a:t>
            </a:r>
          </a:p>
        </p:txBody>
      </p:sp>
      <p:sp>
        <p:nvSpPr>
          <p:cNvPr id="45059" name="Content Placeholder 2"/>
          <p:cNvSpPr>
            <a:spLocks noGrp="1"/>
          </p:cNvSpPr>
          <p:nvPr>
            <p:ph idx="1"/>
          </p:nvPr>
        </p:nvSpPr>
        <p:spPr>
          <a:xfrm>
            <a:off x="291548" y="1168815"/>
            <a:ext cx="8560904" cy="5351255"/>
          </a:xfrm>
        </p:spPr>
        <p:txBody>
          <a:bodyPr/>
          <a:lstStyle/>
          <a:p>
            <a:pPr algn="just">
              <a:defRPr/>
            </a:pPr>
            <a:r>
              <a:rPr lang="pt-PT" sz="2600" dirty="0"/>
              <a:t>O </a:t>
            </a:r>
            <a:r>
              <a:rPr lang="pt-PT" sz="2600" dirty="0" err="1"/>
              <a:t>requerimento/pedido</a:t>
            </a:r>
            <a:r>
              <a:rPr lang="pt-PT" sz="2600" dirty="0"/>
              <a:t>, </a:t>
            </a:r>
            <a:r>
              <a:rPr lang="pt-PT" sz="2600" dirty="0" err="1"/>
              <a:t>ordem/autorização</a:t>
            </a:r>
            <a:r>
              <a:rPr lang="pt-PT" sz="2600" dirty="0"/>
              <a:t> e exercício das medidas de investigação devem ser mantidos </a:t>
            </a:r>
            <a:r>
              <a:rPr lang="pt-PT" sz="2600" b="1" dirty="0">
                <a:solidFill>
                  <a:srgbClr val="FF0000"/>
                </a:solidFill>
              </a:rPr>
              <a:t>confidenciais</a:t>
            </a:r>
          </a:p>
          <a:p>
            <a:pPr lvl="1" algn="just">
              <a:defRPr/>
            </a:pPr>
            <a:r>
              <a:rPr lang="pt-PT" sz="2600" dirty="0"/>
              <a:t>Se sim, </a:t>
            </a:r>
            <a:r>
              <a:rPr lang="pt-PT" sz="2600" b="1" dirty="0">
                <a:solidFill>
                  <a:srgbClr val="FF0000"/>
                </a:solidFill>
              </a:rPr>
              <a:t>motivos</a:t>
            </a:r>
          </a:p>
          <a:p>
            <a:pPr>
              <a:defRPr/>
            </a:pPr>
            <a:r>
              <a:rPr lang="pt-PT" sz="2600" dirty="0"/>
              <a:t>Se a </a:t>
            </a:r>
            <a:r>
              <a:rPr lang="pt-PT" sz="2600" b="1" dirty="0" err="1">
                <a:solidFill>
                  <a:srgbClr val="FF0000"/>
                </a:solidFill>
              </a:rPr>
              <a:t>audiência/consideração</a:t>
            </a:r>
            <a:r>
              <a:rPr lang="pt-PT" sz="2600" b="1" dirty="0">
                <a:solidFill>
                  <a:srgbClr val="FF0000"/>
                </a:solidFill>
              </a:rPr>
              <a:t> do pedido</a:t>
            </a:r>
            <a:r>
              <a:rPr lang="pt-PT" sz="2600" dirty="0"/>
              <a:t> deve ser </a:t>
            </a:r>
            <a:r>
              <a:rPr lang="pt-PT" sz="2600" b="1" dirty="0">
                <a:solidFill>
                  <a:srgbClr val="FF0000"/>
                </a:solidFill>
              </a:rPr>
              <a:t>ex parte</a:t>
            </a:r>
            <a:r>
              <a:rPr lang="pt-PT" sz="2600" dirty="0"/>
              <a:t>?</a:t>
            </a:r>
          </a:p>
          <a:p>
            <a:pPr lvl="1" algn="just">
              <a:defRPr/>
            </a:pPr>
            <a:r>
              <a:rPr lang="pt-PT" sz="2600" dirty="0"/>
              <a:t>Se sim, </a:t>
            </a:r>
            <a:r>
              <a:rPr lang="pt-PT" sz="2600" b="1" dirty="0">
                <a:solidFill>
                  <a:srgbClr val="FF0000"/>
                </a:solidFill>
              </a:rPr>
              <a:t>motivos</a:t>
            </a:r>
            <a:r>
              <a:rPr lang="pt-PT" sz="2600" dirty="0"/>
              <a:t>?</a:t>
            </a:r>
          </a:p>
          <a:p>
            <a:pPr algn="just">
              <a:defRPr/>
            </a:pPr>
            <a:r>
              <a:rPr lang="pt-PT" sz="2600" dirty="0"/>
              <a:t>Há algum </a:t>
            </a:r>
            <a:r>
              <a:rPr lang="pt-PT" sz="2600" b="1" dirty="0">
                <a:solidFill>
                  <a:srgbClr val="FF0000"/>
                </a:solidFill>
              </a:rPr>
              <a:t>pedido específico</a:t>
            </a:r>
            <a:r>
              <a:rPr lang="pt-PT" sz="2600" dirty="0"/>
              <a:t>? Por exemplo:</a:t>
            </a:r>
          </a:p>
          <a:p>
            <a:pPr lvl="1" algn="just">
              <a:defRPr/>
            </a:pPr>
            <a:r>
              <a:rPr lang="pt-PT" sz="2600" dirty="0"/>
              <a:t>A ordem para divulgação parcial dos dados de tráfego é endereçada a todos os fornecedores de serviços envolvidos</a:t>
            </a:r>
          </a:p>
          <a:p>
            <a:pPr lvl="1" algn="just">
              <a:defRPr/>
            </a:pPr>
            <a:r>
              <a:rPr lang="pt-PT" sz="2600" dirty="0"/>
              <a:t>Ordem de apreensão também torna esses dados disponíveis com sujeito inacessível</a:t>
            </a:r>
          </a:p>
          <a:p>
            <a:pPr marL="457200" lvl="1" indent="0" algn="just">
              <a:buFont typeface="Arial" panose="020B0604020202020204" pitchFamily="34" charset="0"/>
              <a:buNone/>
              <a:defRPr/>
            </a:pPr>
            <a:endParaRPr lang="en-US" sz="2600" dirty="0"/>
          </a:p>
        </p:txBody>
      </p:sp>
      <p:sp>
        <p:nvSpPr>
          <p:cNvPr id="583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42A8F13-DE0B-4213-87BB-4E023C269F2C}" type="slidenum">
              <a:rPr lang="en-US" altLang="en-US">
                <a:solidFill>
                  <a:srgbClr val="898989"/>
                </a:solidFill>
                <a:latin typeface="Calibri" panose="020F0502020204030204" pitchFamily="34" charset="0"/>
              </a:rPr>
              <a:pPr/>
              <a:t>76</a:t>
            </a:fld>
            <a:endParaRPr lang="en-US" altLang="en-US">
              <a:solidFill>
                <a:srgbClr val="898989"/>
              </a:solidFill>
              <a:latin typeface="Calibri" panose="020F050202020403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103188"/>
            <a:ext cx="8229600" cy="1143001"/>
          </a:xfrm>
        </p:spPr>
        <p:txBody>
          <a:bodyPr/>
          <a:lstStyle/>
          <a:p>
            <a:r>
              <a:rPr lang="pt-PT" b="1"/>
              <a:t>Outro conteúdo</a:t>
            </a:r>
          </a:p>
        </p:txBody>
      </p:sp>
      <p:sp>
        <p:nvSpPr>
          <p:cNvPr id="59395" name="Content Placeholder 2"/>
          <p:cNvSpPr>
            <a:spLocks noGrp="1"/>
          </p:cNvSpPr>
          <p:nvPr>
            <p:ph idx="1"/>
          </p:nvPr>
        </p:nvSpPr>
        <p:spPr>
          <a:xfrm>
            <a:off x="457200" y="846138"/>
            <a:ext cx="8229600" cy="5740192"/>
          </a:xfrm>
        </p:spPr>
        <p:txBody>
          <a:bodyPr/>
          <a:lstStyle/>
          <a:p>
            <a:pPr algn="just"/>
            <a:r>
              <a:rPr lang="pt-PT" sz="2800" b="1" dirty="0">
                <a:solidFill>
                  <a:srgbClr val="FF0000"/>
                </a:solidFill>
              </a:rPr>
              <a:t>Pedidos especiais </a:t>
            </a:r>
            <a:r>
              <a:rPr lang="pt-PT" sz="2800" dirty="0"/>
              <a:t>para </a:t>
            </a:r>
            <a:r>
              <a:rPr lang="pt-PT" sz="2800" b="1" dirty="0">
                <a:solidFill>
                  <a:srgbClr val="FF0000"/>
                </a:solidFill>
              </a:rPr>
              <a:t>audiências</a:t>
            </a:r>
            <a:r>
              <a:rPr lang="pt-PT" sz="2800" dirty="0"/>
              <a:t>:</a:t>
            </a:r>
          </a:p>
          <a:p>
            <a:pPr lvl="1" algn="just"/>
            <a:r>
              <a:rPr lang="pt-PT" sz="2400" dirty="0"/>
              <a:t>Por </a:t>
            </a:r>
            <a:r>
              <a:rPr lang="pt-PT" sz="2400" b="1" dirty="0">
                <a:solidFill>
                  <a:srgbClr val="FF0000"/>
                </a:solidFill>
              </a:rPr>
              <a:t>hiperligação ao vivo</a:t>
            </a:r>
          </a:p>
          <a:p>
            <a:pPr lvl="1" algn="just"/>
            <a:r>
              <a:rPr lang="pt-PT" sz="2400" dirty="0"/>
              <a:t>Por </a:t>
            </a:r>
            <a:r>
              <a:rPr lang="pt-PT" sz="2400" b="1" dirty="0">
                <a:solidFill>
                  <a:srgbClr val="FF0000"/>
                </a:solidFill>
              </a:rPr>
              <a:t>telefone</a:t>
            </a:r>
          </a:p>
          <a:p>
            <a:pPr lvl="1" algn="just"/>
            <a:r>
              <a:rPr lang="pt-PT" sz="2400" b="1" dirty="0">
                <a:solidFill>
                  <a:srgbClr val="FF0000"/>
                </a:solidFill>
              </a:rPr>
              <a:t>Período</a:t>
            </a:r>
            <a:r>
              <a:rPr lang="pt-PT" sz="2400" dirty="0"/>
              <a:t> de </a:t>
            </a:r>
            <a:r>
              <a:rPr lang="pt-PT" sz="2400" b="1" dirty="0">
                <a:solidFill>
                  <a:srgbClr val="FF0000"/>
                </a:solidFill>
              </a:rPr>
              <a:t>apresentação do requerimento</a:t>
            </a:r>
          </a:p>
          <a:p>
            <a:pPr lvl="1" algn="just"/>
            <a:r>
              <a:rPr lang="pt-PT" sz="2400" b="1" dirty="0">
                <a:solidFill>
                  <a:srgbClr val="FF0000"/>
                </a:solidFill>
              </a:rPr>
              <a:t>Período</a:t>
            </a:r>
            <a:r>
              <a:rPr lang="pt-PT" sz="2400" dirty="0"/>
              <a:t> para </a:t>
            </a:r>
            <a:r>
              <a:rPr lang="pt-PT" sz="2400" b="1" dirty="0">
                <a:solidFill>
                  <a:srgbClr val="FF0000"/>
                </a:solidFill>
              </a:rPr>
              <a:t>audiência</a:t>
            </a:r>
          </a:p>
          <a:p>
            <a:pPr algn="just"/>
            <a:r>
              <a:rPr lang="pt-PT" sz="2800" dirty="0"/>
              <a:t>Divulgação </a:t>
            </a:r>
          </a:p>
          <a:p>
            <a:pPr lvl="1" algn="just"/>
            <a:r>
              <a:rPr lang="pt-PT" sz="2400" dirty="0"/>
              <a:t>Fornecer </a:t>
            </a:r>
            <a:r>
              <a:rPr lang="pt-PT" sz="2400" b="1" dirty="0">
                <a:solidFill>
                  <a:srgbClr val="FF0000"/>
                </a:solidFill>
              </a:rPr>
              <a:t>divulgação completa</a:t>
            </a:r>
            <a:r>
              <a:rPr lang="pt-PT" sz="2400" dirty="0"/>
              <a:t> sobre qualquer coisa que possa razoavelmente ser considerada capaz de invalidar os fundamentos do requerimento </a:t>
            </a:r>
          </a:p>
          <a:p>
            <a:pPr algn="just"/>
            <a:r>
              <a:rPr lang="pt-PT" sz="2800" dirty="0"/>
              <a:t>No caso de </a:t>
            </a:r>
            <a:r>
              <a:rPr lang="pt-PT" sz="2800" b="1" dirty="0">
                <a:solidFill>
                  <a:srgbClr val="FF0000"/>
                </a:solidFill>
              </a:rPr>
              <a:t>informações de suporte limitadas,</a:t>
            </a:r>
            <a:r>
              <a:rPr lang="pt-PT" sz="2800" dirty="0"/>
              <a:t> explique como o exercício do poder pode permitir que as autoridades legais enviem informações posteriormente </a:t>
            </a:r>
          </a:p>
        </p:txBody>
      </p:sp>
      <p:sp>
        <p:nvSpPr>
          <p:cNvPr id="593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C3E6BF66-9D00-43F9-85F4-498E06C69F10}" type="slidenum">
              <a:rPr lang="en-US" altLang="en-US">
                <a:solidFill>
                  <a:srgbClr val="898989"/>
                </a:solidFill>
                <a:latin typeface="Calibri" panose="020F0502020204030204" pitchFamily="34" charset="0"/>
              </a:rPr>
              <a:pPr/>
              <a:t>77</a:t>
            </a:fld>
            <a:endParaRPr lang="en-US" altLang="en-US">
              <a:solidFill>
                <a:srgbClr val="898989"/>
              </a:solidFill>
              <a:latin typeface="Calibri" panose="020F0502020204030204" pitchFamily="34"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idx="4294967295"/>
          </p:nvPr>
        </p:nvSpPr>
        <p:spPr>
          <a:xfrm>
            <a:off x="457200" y="2762250"/>
            <a:ext cx="8229600" cy="1143000"/>
          </a:xfrm>
        </p:spPr>
        <p:txBody>
          <a:bodyPr/>
          <a:lstStyle/>
          <a:p>
            <a:r>
              <a:rPr lang="pt-PT" sz="4000" b="1">
                <a:solidFill>
                  <a:srgbClr val="000000"/>
                </a:solidFill>
              </a:rPr>
              <a:t>Parte Seis</a:t>
            </a:r>
            <a:br>
              <a:rPr lang="pt-PT" sz="4000" b="1">
                <a:solidFill>
                  <a:srgbClr val="000000"/>
                </a:solidFill>
              </a:rPr>
            </a:br>
            <a:r>
              <a:rPr lang="pt-PT" sz="4000" b="1">
                <a:solidFill>
                  <a:srgbClr val="000000"/>
                </a:solidFill>
              </a:rPr>
              <a:t>Resumo</a:t>
            </a:r>
            <a:br>
              <a:rPr lang="pt-PT" sz="4000">
                <a:solidFill>
                  <a:srgbClr val="000000"/>
                </a:solidFill>
              </a:rPr>
            </a:br>
            <a:endParaRPr lang="pt-PT" sz="4000">
              <a:solidFill>
                <a:srgbClr val="000000"/>
              </a:solidFill>
            </a:endParaRPr>
          </a:p>
        </p:txBody>
      </p:sp>
      <p:pic>
        <p:nvPicPr>
          <p:cNvPr id="60419" name="Picture 3"/>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60420"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B23FF93-8E68-4570-9C64-B4000BCED159}" type="slidenum">
              <a:rPr lang="en-US" altLang="fr-FR">
                <a:solidFill>
                  <a:srgbClr val="898989"/>
                </a:solidFill>
                <a:latin typeface="Calibri" panose="020F0502020204030204" pitchFamily="34" charset="0"/>
              </a:rPr>
              <a:pPr/>
              <a:t>78</a:t>
            </a:fld>
            <a:endParaRPr lang="en-US" altLang="fr-FR">
              <a:solidFill>
                <a:srgbClr val="898989"/>
              </a:solidFill>
              <a:latin typeface="Calibri" panose="020F0502020204030204" pitchFamily="34"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idx="4294967295"/>
          </p:nvPr>
        </p:nvSpPr>
        <p:spPr>
          <a:xfrm>
            <a:off x="457200" y="274638"/>
            <a:ext cx="8229600" cy="773112"/>
          </a:xfrm>
        </p:spPr>
        <p:txBody>
          <a:bodyPr/>
          <a:lstStyle/>
          <a:p>
            <a:pPr eaLnBrk="1" hangingPunct="1"/>
            <a:r>
              <a:rPr lang="pt-PT" b="1"/>
              <a:t>Objetivos da sessão</a:t>
            </a:r>
          </a:p>
        </p:txBody>
      </p:sp>
      <p:sp>
        <p:nvSpPr>
          <p:cNvPr id="4" name="Content Placeholder 2"/>
          <p:cNvSpPr txBox="1">
            <a:spLocks/>
          </p:cNvSpPr>
          <p:nvPr/>
        </p:nvSpPr>
        <p:spPr bwMode="auto">
          <a:xfrm>
            <a:off x="762000" y="1382713"/>
            <a:ext cx="7924800" cy="5338762"/>
          </a:xfrm>
          <a:prstGeom prst="rect">
            <a:avLst/>
          </a:prstGeom>
          <a:noFill/>
          <a:ln w="9525">
            <a:noFill/>
            <a:miter lim="800000"/>
            <a:headEnd/>
            <a:tailEnd/>
          </a:ln>
        </p:spPr>
        <p:txBody>
          <a:bodyPr/>
          <a:lstStyle>
            <a:lvl1pPr marL="342900" indent="-342900"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spcBef>
                <a:spcPct val="20000"/>
              </a:spcBef>
              <a:buFont typeface="Arial" charset="0"/>
              <a:buNone/>
              <a:defRPr/>
            </a:pPr>
            <a:r>
              <a:rPr lang="pt-PT" dirty="0">
                <a:solidFill>
                  <a:srgbClr val="000000"/>
                </a:solidFill>
                <a:latin typeface="+mj-lt"/>
                <a:ea typeface="MS PGothic" charset="0"/>
                <a:cs typeface="MS PGothic" charset="0"/>
              </a:rPr>
              <a:t>No final desta sessão</a:t>
            </a:r>
            <a:r>
              <a:rPr lang="pt-PT" dirty="0">
                <a:latin typeface="+mj-lt"/>
                <a:ea typeface="MS PGothic" charset="0"/>
                <a:cs typeface="MS PGothic" charset="0"/>
              </a:rPr>
              <a:t>, os formandos serão </a:t>
            </a:r>
            <a:r>
              <a:rPr lang="pt-PT" dirty="0">
                <a:solidFill>
                  <a:srgbClr val="000000"/>
                </a:solidFill>
                <a:latin typeface="+mj-lt"/>
                <a:ea typeface="MS PGothic" charset="0"/>
                <a:cs typeface="MS PGothic" charset="0"/>
              </a:rPr>
              <a:t>capazes de:</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Compreender as formas pelas quais diferentes sistemas jurídicos permitem o requerimento de poderes processuais</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Reconhecer considerações particulares relativas à solicitação de medidas processuais ou investigativas relativas a provas </a:t>
            </a:r>
            <a:r>
              <a:rPr lang="pt-PT" dirty="0" err="1">
                <a:solidFill>
                  <a:srgbClr val="000000"/>
                </a:solidFill>
                <a:latin typeface="+mj-lt"/>
              </a:rPr>
              <a:t>eletrónicas</a:t>
            </a:r>
            <a:endParaRPr lang="pt-PT" dirty="0">
              <a:solidFill>
                <a:srgbClr val="000000"/>
              </a:solidFill>
              <a:latin typeface="+mj-lt"/>
            </a:endParaRP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r>
              <a:rPr lang="pt-PT" dirty="0">
                <a:solidFill>
                  <a:srgbClr val="000000"/>
                </a:solidFill>
                <a:latin typeface="+mj-lt"/>
              </a:rPr>
              <a:t>Compreender algumas das considerações e garantias que devem ser observadas ao requerer poderes processuais</a:t>
            </a:r>
          </a:p>
          <a:p>
            <a:pPr algn="just">
              <a:spcBef>
                <a:spcPct val="20000"/>
              </a:spcBef>
              <a:buFont typeface="Arial" charset="0"/>
              <a:buChar char="•"/>
              <a:defRPr/>
            </a:pPr>
            <a:endParaRPr lang="en-GB" dirty="0">
              <a:solidFill>
                <a:srgbClr val="000000"/>
              </a:solidFill>
              <a:latin typeface="+mj-lt"/>
            </a:endParaRPr>
          </a:p>
          <a:p>
            <a:pPr algn="just">
              <a:spcBef>
                <a:spcPct val="20000"/>
              </a:spcBef>
              <a:buFont typeface="Arial" charset="0"/>
              <a:buChar char="•"/>
              <a:defRPr/>
            </a:pPr>
            <a:endParaRPr lang="en-GB" dirty="0">
              <a:solidFill>
                <a:srgbClr val="000000"/>
              </a:solidFill>
              <a:latin typeface="+mj-lt"/>
            </a:endParaRPr>
          </a:p>
          <a:p>
            <a:pPr marL="0" indent="0">
              <a:spcBef>
                <a:spcPct val="20000"/>
              </a:spcBef>
              <a:defRPr/>
            </a:pPr>
            <a:endParaRPr lang="en-US" dirty="0">
              <a:solidFill>
                <a:srgbClr val="000000"/>
              </a:solidFill>
              <a:latin typeface="+mj-lt"/>
              <a:ea typeface="MS PGothic" charset="0"/>
              <a:cs typeface="MS PGothic" charset="0"/>
            </a:endParaRPr>
          </a:p>
        </p:txBody>
      </p:sp>
      <p:sp>
        <p:nvSpPr>
          <p:cNvPr id="614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8DFF9C2-5EFA-4001-8675-42D5AEFDD56C}" type="slidenum">
              <a:rPr lang="en-US" altLang="fr-FR">
                <a:solidFill>
                  <a:srgbClr val="898989"/>
                </a:solidFill>
                <a:latin typeface="Calibri" panose="020F0502020204030204" pitchFamily="34" charset="0"/>
              </a:rPr>
              <a:pPr/>
              <a:t>79</a:t>
            </a:fld>
            <a:endParaRPr lang="en-US" altLang="fr-FR">
              <a:solidFill>
                <a:srgbClr val="898989"/>
              </a:solidFill>
              <a:latin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416423" y="20828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219" name="Rectangle 2"/>
          <p:cNvSpPr>
            <a:spLocks noGrp="1"/>
          </p:cNvSpPr>
          <p:nvPr>
            <p:ph type="title"/>
          </p:nvPr>
        </p:nvSpPr>
        <p:spPr>
          <a:xfrm>
            <a:off x="350838" y="306388"/>
            <a:ext cx="8229600" cy="1143000"/>
          </a:xfrm>
        </p:spPr>
        <p:txBody>
          <a:bodyPr/>
          <a:lstStyle/>
          <a:p>
            <a:pPr eaLnBrk="1" hangingPunct="1"/>
            <a:r>
              <a:rPr lang="pt-PT" sz="3800" b="1"/>
              <a:t>Introdução à aplicação de poderes processuais</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6" descr="Clip Art de Marcas de pergunta">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Box 3"/>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r>
              <a:rPr lang="pt-PT" sz="5400" b="1">
                <a:latin typeface="Calibri" panose="020F0502020204030204" pitchFamily="34" charset="0"/>
              </a:rPr>
              <a:t>Perguntas</a:t>
            </a:r>
          </a:p>
        </p:txBody>
      </p:sp>
      <p:sp>
        <p:nvSpPr>
          <p:cNvPr id="62468"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EBA1AD0-D494-458F-BBF7-1EBCBDB3642E}" type="slidenum">
              <a:rPr lang="en-US" altLang="fr-FR">
                <a:solidFill>
                  <a:srgbClr val="898989"/>
                </a:solidFill>
                <a:latin typeface="Calibri" panose="020F0502020204030204" pitchFamily="34" charset="0"/>
              </a:rPr>
              <a:pPr/>
              <a:t>80</a:t>
            </a:fld>
            <a:endParaRPr lang="en-US" altLang="fr-FR">
              <a:solidFill>
                <a:srgbClr val="898989"/>
              </a:solidFill>
              <a:latin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62250"/>
            <a:ext cx="8229600" cy="1143000"/>
          </a:xfrm>
        </p:spPr>
        <p:txBody>
          <a:bodyPr/>
          <a:lstStyle/>
          <a:p>
            <a:r>
              <a:rPr lang="pt-PT" sz="4000" b="1" dirty="0"/>
              <a:t>Parte Dois</a:t>
            </a:r>
            <a:br>
              <a:rPr lang="pt-PT" sz="4000" b="1" dirty="0"/>
            </a:br>
            <a:r>
              <a:rPr lang="pt-PT" sz="4000" b="1" dirty="0">
                <a:solidFill>
                  <a:srgbClr val="FF0000"/>
                </a:solidFill>
              </a:rPr>
              <a:t>Qual </a:t>
            </a:r>
            <a:r>
              <a:rPr lang="pt-PT" sz="4000" b="1" dirty="0">
                <a:solidFill>
                  <a:srgbClr val="000000"/>
                </a:solidFill>
              </a:rPr>
              <a:t>é o assunto dos poderes processuais?</a:t>
            </a:r>
          </a:p>
        </p:txBody>
      </p:sp>
      <p:pic>
        <p:nvPicPr>
          <p:cNvPr id="10243" name="Picture 3"/>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0244"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095DE55A-A3CA-4E9E-80BB-618A1BCD76F1}" type="slidenum">
              <a:rPr lang="en-US" altLang="fr-FR">
                <a:solidFill>
                  <a:srgbClr val="898989"/>
                </a:solidFill>
                <a:latin typeface="Calibri" panose="020F0502020204030204" pitchFamily="34" charset="0"/>
              </a:rPr>
              <a:pPr/>
              <a:t>9</a:t>
            </a:fld>
            <a:endParaRPr lang="en-US" altLang="fr-FR">
              <a:solidFill>
                <a:srgbClr val="898989"/>
              </a:solidFill>
              <a:latin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17110</TotalTime>
  <Words>8259</Words>
  <Application>Microsoft Office PowerPoint</Application>
  <PresentationFormat>Apresentação no Ecrã (4:3)</PresentationFormat>
  <Paragraphs>755</Paragraphs>
  <Slides>80</Slides>
  <Notes>80</Notes>
  <HiddenSlides>0</HiddenSlides>
  <MMClips>0</MMClips>
  <ScaleCrop>false</ScaleCrop>
  <HeadingPairs>
    <vt:vector size="6" baseType="variant">
      <vt:variant>
        <vt:lpstr>Tipos de letra usados</vt:lpstr>
      </vt:variant>
      <vt:variant>
        <vt:i4>3</vt:i4>
      </vt:variant>
      <vt:variant>
        <vt:lpstr>Tema</vt:lpstr>
      </vt:variant>
      <vt:variant>
        <vt:i4>1</vt:i4>
      </vt:variant>
      <vt:variant>
        <vt:lpstr>Títulos dos diapositivos</vt:lpstr>
      </vt:variant>
      <vt:variant>
        <vt:i4>80</vt:i4>
      </vt:variant>
    </vt:vector>
  </HeadingPairs>
  <TitlesOfParts>
    <vt:vector size="84" baseType="lpstr">
      <vt:lpstr>Arial</vt:lpstr>
      <vt:lpstr>Calibri</vt:lpstr>
      <vt:lpstr>Wingdings</vt:lpstr>
      <vt:lpstr>Office Theme</vt:lpstr>
      <vt:lpstr>Formação Avançada sobre Cibercrime para Juízes e Procuradores</vt:lpstr>
      <vt:lpstr>Programa</vt:lpstr>
      <vt:lpstr>Objetivos da sessão</vt:lpstr>
      <vt:lpstr>Parte Um Introdução</vt:lpstr>
      <vt:lpstr>Poderes Processuais.</vt:lpstr>
      <vt:lpstr>Exercício dos poderes processuais</vt:lpstr>
      <vt:lpstr>Exercício dos poderes processuais</vt:lpstr>
      <vt:lpstr>Introdução à aplicação de poderes processuais</vt:lpstr>
      <vt:lpstr>Parte Dois Qual é o assunto dos poderes processuais?</vt:lpstr>
      <vt:lpstr>Sujeito de Poderes Processuais</vt:lpstr>
      <vt:lpstr>Pessoa sujeita</vt:lpstr>
      <vt:lpstr>Pessoa sujeita</vt:lpstr>
      <vt:lpstr>Estudos de caso: Pessoa sujeita</vt:lpstr>
      <vt:lpstr>Dados do assunto/comunicação</vt:lpstr>
      <vt:lpstr>Dados do assunto/comunicação</vt:lpstr>
      <vt:lpstr>Dados do assunto/comunicação</vt:lpstr>
      <vt:lpstr>Estudos de caso: Dados do assunto</vt:lpstr>
      <vt:lpstr>Estudos de caso: Dados do assunto</vt:lpstr>
      <vt:lpstr>Estudos de caso: Dados do assunto</vt:lpstr>
      <vt:lpstr>Dados do assunto</vt:lpstr>
      <vt:lpstr>Dados do assunto</vt:lpstr>
      <vt:lpstr>Estudo de caso</vt:lpstr>
      <vt:lpstr>Parte Três Como é que os poderes processuais serão exercidos?</vt:lpstr>
      <vt:lpstr>Execução de medidas processuais</vt:lpstr>
      <vt:lpstr>Necessidades técnicas</vt:lpstr>
      <vt:lpstr>Necessidades técnicas</vt:lpstr>
      <vt:lpstr>Necessidades técnicas</vt:lpstr>
      <vt:lpstr>Estudos de caso: Necessidades técnicas</vt:lpstr>
      <vt:lpstr>Estudos de caso: Necessidades técnicas</vt:lpstr>
      <vt:lpstr>Necessidades técnicas</vt:lpstr>
      <vt:lpstr>Estudos de caso: Necessidades técnicas</vt:lpstr>
      <vt:lpstr>Pessoas necessárias </vt:lpstr>
      <vt:lpstr>Estudos de caso: Pessoas necessárias</vt:lpstr>
      <vt:lpstr>Capacidade Técnica</vt:lpstr>
      <vt:lpstr>Capacidade Técnica</vt:lpstr>
      <vt:lpstr>Urgência</vt:lpstr>
      <vt:lpstr>Urgência</vt:lpstr>
      <vt:lpstr>Urgência</vt:lpstr>
      <vt:lpstr>Estudos de caso: Urgência</vt:lpstr>
      <vt:lpstr>Necessidades de proteção</vt:lpstr>
      <vt:lpstr>Duração/Frequência</vt:lpstr>
      <vt:lpstr>Estudos de caso: Duração/Frequência</vt:lpstr>
      <vt:lpstr>Utilização limitada de dados</vt:lpstr>
      <vt:lpstr>Estudos de caso: Utilização limitada de dados</vt:lpstr>
      <vt:lpstr>Privacidade</vt:lpstr>
      <vt:lpstr>Medidas de privacidade</vt:lpstr>
      <vt:lpstr>Estudos de caso: Garantias de privacidade</vt:lpstr>
      <vt:lpstr>Teste de Proporcionalidade</vt:lpstr>
      <vt:lpstr>Estudos de caso: Proporcionalidade de pesagem</vt:lpstr>
      <vt:lpstr>Privilégio</vt:lpstr>
      <vt:lpstr>Confidencialidade</vt:lpstr>
      <vt:lpstr>Confidencialidade</vt:lpstr>
      <vt:lpstr>Confidencialidade</vt:lpstr>
      <vt:lpstr>Estudos de caso: Confidencialidade</vt:lpstr>
      <vt:lpstr>Parte Quatro Por que são os poderes processuais necessários?</vt:lpstr>
      <vt:lpstr>Motivos</vt:lpstr>
      <vt:lpstr>Motivos</vt:lpstr>
      <vt:lpstr>Motivos</vt:lpstr>
      <vt:lpstr>Motivos</vt:lpstr>
      <vt:lpstr>Motivos</vt:lpstr>
      <vt:lpstr>Motivos</vt:lpstr>
      <vt:lpstr>Motivos</vt:lpstr>
      <vt:lpstr>Motivos</vt:lpstr>
      <vt:lpstr>Motivos</vt:lpstr>
      <vt:lpstr>Explicação dos motivos</vt:lpstr>
      <vt:lpstr>Estudos de caso: Motivos para apreensão</vt:lpstr>
      <vt:lpstr>Parte Cinco Formalidades de requerimento por escrito</vt:lpstr>
      <vt:lpstr>Documentos</vt:lpstr>
      <vt:lpstr>Documentos</vt:lpstr>
      <vt:lpstr>Identificação do Requerente </vt:lpstr>
      <vt:lpstr>Breve resumo dos fatos</vt:lpstr>
      <vt:lpstr>Fase das medidas de investigação</vt:lpstr>
      <vt:lpstr>Sujeito da Medida de Investigação</vt:lpstr>
      <vt:lpstr>Quando e onde a autorização é solicitada</vt:lpstr>
      <vt:lpstr>Outras Medidas Tomadas</vt:lpstr>
      <vt:lpstr>Outro conteúdo</vt:lpstr>
      <vt:lpstr>Outro conteúdo</vt:lpstr>
      <vt:lpstr>Parte Seis Resumo </vt:lpstr>
      <vt:lpstr>Objetivos da sessão</vt:lpstr>
      <vt:lpstr>Apresentação do PowerPoint</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Pedro Verdelho</cp:lastModifiedBy>
  <cp:revision>568</cp:revision>
  <dcterms:created xsi:type="dcterms:W3CDTF">2012-01-26T09:33:22Z</dcterms:created>
  <dcterms:modified xsi:type="dcterms:W3CDTF">2019-04-22T14:58:16Z</dcterms:modified>
</cp:coreProperties>
</file>